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6"/>
  </p:notesMasterIdLst>
  <p:handoutMasterIdLst>
    <p:handoutMasterId r:id="rId27"/>
  </p:handoutMasterIdLst>
  <p:sldIdLst>
    <p:sldId id="256" r:id="rId6"/>
    <p:sldId id="259" r:id="rId7"/>
    <p:sldId id="304" r:id="rId8"/>
    <p:sldId id="302" r:id="rId9"/>
    <p:sldId id="298" r:id="rId10"/>
    <p:sldId id="295" r:id="rId11"/>
    <p:sldId id="306" r:id="rId12"/>
    <p:sldId id="307" r:id="rId13"/>
    <p:sldId id="308" r:id="rId14"/>
    <p:sldId id="309" r:id="rId15"/>
    <p:sldId id="310" r:id="rId16"/>
    <p:sldId id="311" r:id="rId17"/>
    <p:sldId id="312" r:id="rId18"/>
    <p:sldId id="313" r:id="rId19"/>
    <p:sldId id="314" r:id="rId20"/>
    <p:sldId id="315" r:id="rId21"/>
    <p:sldId id="303" r:id="rId22"/>
    <p:sldId id="297" r:id="rId23"/>
    <p:sldId id="305" r:id="rId24"/>
    <p:sldId id="273" r:id="rId25"/>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B7"/>
    <a:srgbClr val="0076C0"/>
    <a:srgbClr val="00589A"/>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78" autoAdjust="0"/>
    <p:restoredTop sz="61727" autoAdjust="0"/>
  </p:normalViewPr>
  <p:slideViewPr>
    <p:cSldViewPr snapToGrid="0" snapToObjects="1">
      <p:cViewPr>
        <p:scale>
          <a:sx n="81" d="100"/>
          <a:sy n="81" d="100"/>
        </p:scale>
        <p:origin x="-564" y="498"/>
      </p:cViewPr>
      <p:guideLst>
        <p:guide orient="horz" pos="4196"/>
        <p:guide pos="3988"/>
      </p:guideLst>
    </p:cSldViewPr>
  </p:slideViewPr>
  <p:outlineViewPr>
    <p:cViewPr>
      <p:scale>
        <a:sx n="33" d="100"/>
        <a:sy n="33" d="100"/>
      </p:scale>
      <p:origin x="258"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51" d="100"/>
          <a:sy n="51" d="100"/>
        </p:scale>
        <p:origin x="-1932" y="-10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0763ED-E6F2-4B85-A4F9-EEE44025005F}" type="doc">
      <dgm:prSet loTypeId="urn:microsoft.com/office/officeart/2005/8/layout/default#1" loCatId="list" qsTypeId="urn:microsoft.com/office/officeart/2005/8/quickstyle/simple1#2" qsCatId="simple" csTypeId="urn:microsoft.com/office/officeart/2005/8/colors/accent1_2#3" csCatId="accent1" phldr="1"/>
      <dgm:spPr/>
      <dgm:t>
        <a:bodyPr/>
        <a:lstStyle/>
        <a:p>
          <a:endParaRPr lang="en-US"/>
        </a:p>
      </dgm:t>
    </dgm:pt>
    <dgm:pt modelId="{A968C1ED-331A-4D0C-8451-5F2777C7FA0B}">
      <dgm:prSet phldrT="[Text]" custT="1"/>
      <dgm:spPr>
        <a:solidFill>
          <a:srgbClr val="7030A0">
            <a:alpha val="53000"/>
          </a:srgbClr>
        </a:solidFill>
        <a:ln>
          <a:solidFill>
            <a:schemeClr val="tx1"/>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ar-SA" sz="2000" dirty="0" smtClean="0">
              <a:solidFill>
                <a:schemeClr val="tx1"/>
              </a:solidFill>
            </a:rPr>
            <a:t>التمييز غير المباشر</a:t>
          </a:r>
          <a:endParaRPr lang="en-US" sz="2000" dirty="0" smtClean="0">
            <a:solidFill>
              <a:schemeClr val="tx1"/>
            </a:solidFill>
          </a:endParaRPr>
        </a:p>
        <a:p>
          <a:pPr defTabSz="800100">
            <a:spcBef>
              <a:spcPct val="0"/>
            </a:spcBef>
            <a:spcAft>
              <a:spcPct val="35000"/>
            </a:spcAft>
          </a:pPr>
          <a:endParaRPr lang="en-US" dirty="0"/>
        </a:p>
      </dgm:t>
    </dgm:pt>
    <dgm:pt modelId="{558AAFB1-6604-4DC5-A160-4547023DA7A2}" type="parTrans" cxnId="{D04833FD-6AAF-4309-9A0C-814159732EA4}">
      <dgm:prSet/>
      <dgm:spPr/>
      <dgm:t>
        <a:bodyPr/>
        <a:lstStyle/>
        <a:p>
          <a:endParaRPr lang="en-US"/>
        </a:p>
      </dgm:t>
    </dgm:pt>
    <dgm:pt modelId="{E8E99FBA-7B84-4CD4-B37F-004191D9A0EB}" type="sibTrans" cxnId="{D04833FD-6AAF-4309-9A0C-814159732EA4}">
      <dgm:prSet/>
      <dgm:spPr/>
      <dgm:t>
        <a:bodyPr/>
        <a:lstStyle/>
        <a:p>
          <a:endParaRPr lang="en-US"/>
        </a:p>
      </dgm:t>
    </dgm:pt>
    <dgm:pt modelId="{E9E4AA53-727B-4266-AF76-7CD48FD5D4F9}">
      <dgm:prSet phldrT="[Text]" custT="1"/>
      <dgm:spPr>
        <a:solidFill>
          <a:schemeClr val="bg1">
            <a:lumMod val="75000"/>
          </a:schemeClr>
        </a:solidFill>
        <a:ln>
          <a:solidFill>
            <a:schemeClr val="bg1">
              <a:lumMod val="50000"/>
            </a:schemeClr>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ar-SA" sz="8000" dirty="0" smtClean="0">
              <a:solidFill>
                <a:schemeClr val="tx1"/>
              </a:solidFill>
            </a:rPr>
            <a:t>؟</a:t>
          </a:r>
          <a:endParaRPr lang="en-US" sz="8000" dirty="0">
            <a:solidFill>
              <a:schemeClr val="tx1"/>
            </a:solidFill>
          </a:endParaRPr>
        </a:p>
      </dgm:t>
    </dgm:pt>
    <dgm:pt modelId="{CE94B7B2-8ECA-43EA-A7AB-49835A56C9B3}" type="parTrans" cxnId="{56D1CAB9-C11B-47DC-92F8-627B0435C639}">
      <dgm:prSet/>
      <dgm:spPr/>
      <dgm:t>
        <a:bodyPr/>
        <a:lstStyle/>
        <a:p>
          <a:endParaRPr lang="en-US"/>
        </a:p>
      </dgm:t>
    </dgm:pt>
    <dgm:pt modelId="{5E1628B8-875F-4CE7-8412-9357562F44A9}" type="sibTrans" cxnId="{56D1CAB9-C11B-47DC-92F8-627B0435C639}">
      <dgm:prSet/>
      <dgm:spPr/>
      <dgm:t>
        <a:bodyPr/>
        <a:lstStyle/>
        <a:p>
          <a:endParaRPr lang="en-US"/>
        </a:p>
      </dgm:t>
    </dgm:pt>
    <dgm:pt modelId="{5E880043-7CAD-4D75-8FFC-B8B97C01B902}">
      <dgm:prSet phldrT="[Text]" custT="1"/>
      <dgm:spPr>
        <a:solidFill>
          <a:srgbClr val="00B0F0">
            <a:alpha val="53000"/>
          </a:srgbClr>
        </a:solidFill>
        <a:ln>
          <a:solidFill>
            <a:schemeClr val="tx1"/>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ar-SA" sz="2000" dirty="0" smtClean="0">
              <a:solidFill>
                <a:schemeClr val="tx1"/>
              </a:solidFill>
            </a:rPr>
            <a:t>تمييز مباشر</a:t>
          </a:r>
          <a:endParaRPr lang="en-US" sz="2000" dirty="0" smtClean="0">
            <a:solidFill>
              <a:schemeClr val="tx1"/>
            </a:solidFill>
          </a:endParaRPr>
        </a:p>
        <a:p>
          <a:pPr defTabSz="1200150">
            <a:spcBef>
              <a:spcPct val="0"/>
            </a:spcBef>
            <a:spcAft>
              <a:spcPct val="35000"/>
            </a:spcAft>
          </a:pPr>
          <a:endParaRPr lang="en-US" dirty="0"/>
        </a:p>
      </dgm:t>
    </dgm:pt>
    <dgm:pt modelId="{0CAC28AF-DEE9-4296-B2A8-3BD3E975604F}" type="parTrans" cxnId="{56EFB0CC-BB8B-46A8-8033-CCB6676B5D62}">
      <dgm:prSet/>
      <dgm:spPr/>
      <dgm:t>
        <a:bodyPr/>
        <a:lstStyle/>
        <a:p>
          <a:endParaRPr lang="en-US"/>
        </a:p>
      </dgm:t>
    </dgm:pt>
    <dgm:pt modelId="{D6AA066B-B7E2-4CD9-9769-A77E47ADA612}" type="sibTrans" cxnId="{56EFB0CC-BB8B-46A8-8033-CCB6676B5D62}">
      <dgm:prSet/>
      <dgm:spPr/>
      <dgm:t>
        <a:bodyPr/>
        <a:lstStyle/>
        <a:p>
          <a:endParaRPr lang="en-US"/>
        </a:p>
      </dgm:t>
    </dgm:pt>
    <dgm:pt modelId="{56013055-A85F-4E8F-98C3-97902EADED32}">
      <dgm:prSet phldrT="[Text]" custT="1"/>
      <dgm:spPr>
        <a:solidFill>
          <a:srgbClr val="00B050">
            <a:alpha val="53000"/>
          </a:srgbClr>
        </a:solidFill>
        <a:ln>
          <a:solidFill>
            <a:schemeClr val="tx1"/>
          </a:solidFill>
        </a:ln>
      </dgm:spPr>
      <dgm:t>
        <a:bodyPr/>
        <a:lstStyle/>
        <a:p>
          <a:r>
            <a:rPr lang="ar-SA" sz="2000" dirty="0" smtClean="0">
              <a:solidFill>
                <a:schemeClr val="tx1"/>
              </a:solidFill>
            </a:rPr>
            <a:t>تمييز منهجي</a:t>
          </a:r>
          <a:endParaRPr lang="en-US" sz="2000" dirty="0">
            <a:solidFill>
              <a:schemeClr val="tx1"/>
            </a:solidFill>
          </a:endParaRPr>
        </a:p>
      </dgm:t>
    </dgm:pt>
    <dgm:pt modelId="{5B8631A1-CBC9-48A5-A07C-E39C446671D0}" type="parTrans" cxnId="{2009F405-AF24-452F-8146-26C90BD77749}">
      <dgm:prSet/>
      <dgm:spPr/>
      <dgm:t>
        <a:bodyPr/>
        <a:lstStyle/>
        <a:p>
          <a:endParaRPr lang="en-US"/>
        </a:p>
      </dgm:t>
    </dgm:pt>
    <dgm:pt modelId="{8E8C8EFE-1574-48D8-94E6-06BB219DBCEB}" type="sibTrans" cxnId="{2009F405-AF24-452F-8146-26C90BD77749}">
      <dgm:prSet/>
      <dgm:spPr/>
      <dgm:t>
        <a:bodyPr/>
        <a:lstStyle/>
        <a:p>
          <a:endParaRPr lang="en-US"/>
        </a:p>
      </dgm:t>
    </dgm:pt>
    <dgm:pt modelId="{799CEA30-402E-4BD8-921B-958373253CD6}">
      <dgm:prSet phldrT="[Text]" custT="1"/>
      <dgm:spPr>
        <a:solidFill>
          <a:schemeClr val="bg1">
            <a:lumMod val="75000"/>
          </a:schemeClr>
        </a:solidFill>
        <a:ln>
          <a:solidFill>
            <a:schemeClr val="bg1">
              <a:lumMod val="50000"/>
            </a:schemeClr>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ar-SA" sz="6000" dirty="0" smtClean="0">
              <a:solidFill>
                <a:schemeClr val="tx1"/>
              </a:solidFill>
            </a:rPr>
            <a:t>؟</a:t>
          </a:r>
          <a:endParaRPr lang="en-US" dirty="0"/>
        </a:p>
      </dgm:t>
    </dgm:pt>
    <dgm:pt modelId="{DA0BB6F8-5FD4-4272-AFB2-5EB8404A0B1D}" type="parTrans" cxnId="{544F400E-5B79-4B75-AF68-E7BC6923D7E4}">
      <dgm:prSet/>
      <dgm:spPr/>
      <dgm:t>
        <a:bodyPr/>
        <a:lstStyle/>
        <a:p>
          <a:endParaRPr lang="en-US"/>
        </a:p>
      </dgm:t>
    </dgm:pt>
    <dgm:pt modelId="{8058DA2D-E409-48BD-9283-2AD861657AFD}" type="sibTrans" cxnId="{544F400E-5B79-4B75-AF68-E7BC6923D7E4}">
      <dgm:prSet/>
      <dgm:spPr/>
      <dgm:t>
        <a:bodyPr/>
        <a:lstStyle/>
        <a:p>
          <a:endParaRPr lang="en-US"/>
        </a:p>
      </dgm:t>
    </dgm:pt>
    <dgm:pt modelId="{284D1538-C558-4674-A9FF-65AD9AD4B0C2}">
      <dgm:prSet custT="1"/>
      <dgm:spPr>
        <a:solidFill>
          <a:srgbClr val="92D050">
            <a:alpha val="53000"/>
          </a:srgbClr>
        </a:solidFill>
        <a:ln>
          <a:solidFill>
            <a:schemeClr val="tx1"/>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ar-SA" sz="2000" dirty="0" smtClean="0">
              <a:solidFill>
                <a:schemeClr val="tx1"/>
              </a:solidFill>
            </a:rPr>
            <a:t>التمييز على أساس الحقوق</a:t>
          </a:r>
          <a:endParaRPr lang="en-US" sz="2000" dirty="0" smtClean="0">
            <a:solidFill>
              <a:schemeClr val="tx1"/>
            </a:solidFill>
          </a:endParaRPr>
        </a:p>
        <a:p>
          <a:pPr defTabSz="1200150">
            <a:spcBef>
              <a:spcPct val="0"/>
            </a:spcBef>
            <a:spcAft>
              <a:spcPct val="35000"/>
            </a:spcAft>
          </a:pPr>
          <a:endParaRPr lang="en-US" dirty="0">
            <a:solidFill>
              <a:schemeClr val="tx1"/>
            </a:solidFill>
          </a:endParaRPr>
        </a:p>
      </dgm:t>
    </dgm:pt>
    <dgm:pt modelId="{3BDFCF64-DDCC-4488-AF6E-F05641334CA7}" type="parTrans" cxnId="{6761CDE6-1EA0-4EAB-BC95-42A80FDF230A}">
      <dgm:prSet/>
      <dgm:spPr/>
      <dgm:t>
        <a:bodyPr/>
        <a:lstStyle/>
        <a:p>
          <a:endParaRPr lang="en-US"/>
        </a:p>
      </dgm:t>
    </dgm:pt>
    <dgm:pt modelId="{8EA7FC02-F134-42F8-88C5-6729023A6696}" type="sibTrans" cxnId="{6761CDE6-1EA0-4EAB-BC95-42A80FDF230A}">
      <dgm:prSet/>
      <dgm:spPr/>
      <dgm:t>
        <a:bodyPr/>
        <a:lstStyle/>
        <a:p>
          <a:endParaRPr lang="en-US"/>
        </a:p>
      </dgm:t>
    </dgm:pt>
    <dgm:pt modelId="{96403ED9-9406-4683-89A7-421D73CD4787}">
      <dgm:prSet custT="1"/>
      <dgm:spPr>
        <a:solidFill>
          <a:schemeClr val="bg1">
            <a:lumMod val="75000"/>
          </a:schemeClr>
        </a:solidFill>
        <a:ln>
          <a:solidFill>
            <a:schemeClr val="bg1">
              <a:lumMod val="50000"/>
            </a:schemeClr>
          </a:solidFill>
        </a:ln>
      </dgm:spPr>
      <dgm:t>
        <a:bodyPr/>
        <a:lstStyle/>
        <a:p>
          <a:pPr marL="0" marR="0" lvl="2" indent="0" defTabSz="914400" eaLnBrk="1" fontAlgn="auto" latinLnBrk="0" hangingPunct="1">
            <a:lnSpc>
              <a:spcPct val="100000"/>
            </a:lnSpc>
            <a:spcBef>
              <a:spcPts val="0"/>
            </a:spcBef>
            <a:spcAft>
              <a:spcPts val="0"/>
            </a:spcAft>
            <a:buClrTx/>
            <a:buSzTx/>
            <a:buFontTx/>
            <a:buNone/>
            <a:tabLst/>
            <a:defRPr/>
          </a:pPr>
          <a:r>
            <a:rPr lang="ar-SA" sz="6000" dirty="0" smtClean="0">
              <a:solidFill>
                <a:schemeClr val="tx1"/>
              </a:solidFill>
            </a:rPr>
            <a:t>؟</a:t>
          </a:r>
          <a:endParaRPr lang="en-US" dirty="0"/>
        </a:p>
      </dgm:t>
    </dgm:pt>
    <dgm:pt modelId="{FDB4FD96-9D2A-42F0-A25A-5DD4B1AC9B6E}" type="parTrans" cxnId="{4D4DF878-AAFB-4A69-8C07-728AE120CEE2}">
      <dgm:prSet/>
      <dgm:spPr/>
      <dgm:t>
        <a:bodyPr/>
        <a:lstStyle/>
        <a:p>
          <a:endParaRPr lang="en-US"/>
        </a:p>
      </dgm:t>
    </dgm:pt>
    <dgm:pt modelId="{87B0B3F0-942D-41AF-80A8-3DFFC6371D89}" type="sibTrans" cxnId="{4D4DF878-AAFB-4A69-8C07-728AE120CEE2}">
      <dgm:prSet/>
      <dgm:spPr/>
      <dgm:t>
        <a:bodyPr/>
        <a:lstStyle/>
        <a:p>
          <a:endParaRPr lang="en-US"/>
        </a:p>
      </dgm:t>
    </dgm:pt>
    <dgm:pt modelId="{FDE30016-925E-46E0-8FB3-12B71FDC3D0C}">
      <dgm:prSet custT="1"/>
      <dgm:spPr>
        <a:solidFill>
          <a:schemeClr val="accent3">
            <a:alpha val="53000"/>
          </a:schemeClr>
        </a:solidFill>
        <a:ln>
          <a:solidFill>
            <a:schemeClr val="tx1"/>
          </a:solidFill>
        </a:ln>
      </dgm:spPr>
      <dgm:t>
        <a:bodyPr/>
        <a:lstStyle/>
        <a:p>
          <a:pPr defTabSz="1200150">
            <a:spcBef>
              <a:spcPct val="0"/>
            </a:spcBef>
            <a:spcAft>
              <a:spcPct val="35000"/>
            </a:spcAft>
          </a:pPr>
          <a:r>
            <a:rPr lang="ar-SA" sz="2000" dirty="0" smtClean="0">
              <a:solidFill>
                <a:schemeClr val="tx1"/>
              </a:solidFill>
            </a:rPr>
            <a:t>تمييز في الحقيقة</a:t>
          </a:r>
          <a:endParaRPr lang="en-US" sz="2000" dirty="0">
            <a:solidFill>
              <a:schemeClr val="tx1"/>
            </a:solidFill>
          </a:endParaRPr>
        </a:p>
      </dgm:t>
    </dgm:pt>
    <dgm:pt modelId="{4E00E965-A638-45A1-A060-A4B176D3B747}" type="parTrans" cxnId="{0D6905B5-351B-44B3-93F6-C493E9BEF652}">
      <dgm:prSet/>
      <dgm:spPr/>
      <dgm:t>
        <a:bodyPr/>
        <a:lstStyle/>
        <a:p>
          <a:endParaRPr lang="en-US"/>
        </a:p>
      </dgm:t>
    </dgm:pt>
    <dgm:pt modelId="{3902B729-4015-4EAF-92ED-BFC34877FF25}" type="sibTrans" cxnId="{0D6905B5-351B-44B3-93F6-C493E9BEF652}">
      <dgm:prSet/>
      <dgm:spPr/>
      <dgm:t>
        <a:bodyPr/>
        <a:lstStyle/>
        <a:p>
          <a:endParaRPr lang="en-US"/>
        </a:p>
      </dgm:t>
    </dgm:pt>
    <dgm:pt modelId="{0BAE7966-2782-4849-B36D-41EDF01DF301}">
      <dgm:prSet phldrT="[Text]" custT="1"/>
      <dgm:spPr>
        <a:gradFill flip="none" rotWithShape="0">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2700000" scaled="1"/>
          <a:tileRect/>
        </a:gradFill>
        <a:ln>
          <a:solidFill>
            <a:schemeClr val="tx1"/>
          </a:solidFill>
        </a:ln>
      </dgm:spPr>
      <dgm:t>
        <a:bodyPr/>
        <a:lstStyle/>
        <a:p>
          <a:r>
            <a:rPr lang="ar-SA" sz="2000" dirty="0" smtClean="0">
              <a:solidFill>
                <a:schemeClr val="tx1"/>
              </a:solidFill>
            </a:rPr>
            <a:t>تمييز متعدد</a:t>
          </a:r>
          <a:endParaRPr lang="en-US" sz="2000" dirty="0">
            <a:solidFill>
              <a:schemeClr val="tx1"/>
            </a:solidFill>
          </a:endParaRPr>
        </a:p>
      </dgm:t>
    </dgm:pt>
    <dgm:pt modelId="{98F1858C-CE2D-4E68-95AA-10652B5DE0C2}" type="parTrans" cxnId="{BC264771-0E6A-4EBC-8631-5F4B42D87663}">
      <dgm:prSet/>
      <dgm:spPr/>
      <dgm:t>
        <a:bodyPr/>
        <a:lstStyle/>
        <a:p>
          <a:pPr rtl="1"/>
          <a:endParaRPr lang="ar-EG"/>
        </a:p>
      </dgm:t>
    </dgm:pt>
    <dgm:pt modelId="{CE1F82FD-444B-4A0F-804B-71ADDE28AF6E}" type="sibTrans" cxnId="{BC264771-0E6A-4EBC-8631-5F4B42D87663}">
      <dgm:prSet/>
      <dgm:spPr/>
      <dgm:t>
        <a:bodyPr/>
        <a:lstStyle/>
        <a:p>
          <a:pPr rtl="1"/>
          <a:endParaRPr lang="ar-EG"/>
        </a:p>
      </dgm:t>
    </dgm:pt>
    <dgm:pt modelId="{D43F79F5-732F-4018-9C71-92357FC65E4D}" type="pres">
      <dgm:prSet presAssocID="{250763ED-E6F2-4B85-A4F9-EEE44025005F}" presName="diagram" presStyleCnt="0">
        <dgm:presLayoutVars>
          <dgm:dir val="rev"/>
          <dgm:resizeHandles val="exact"/>
        </dgm:presLayoutVars>
      </dgm:prSet>
      <dgm:spPr/>
      <dgm:t>
        <a:bodyPr/>
        <a:lstStyle/>
        <a:p>
          <a:endParaRPr lang="en-US"/>
        </a:p>
      </dgm:t>
    </dgm:pt>
    <dgm:pt modelId="{8F7E6FCA-A154-4EED-87E7-928156CDA896}" type="pres">
      <dgm:prSet presAssocID="{A968C1ED-331A-4D0C-8451-5F2777C7FA0B}" presName="node" presStyleLbl="node1" presStyleIdx="0" presStyleCnt="9">
        <dgm:presLayoutVars>
          <dgm:bulletEnabled val="1"/>
        </dgm:presLayoutVars>
      </dgm:prSet>
      <dgm:spPr/>
      <dgm:t>
        <a:bodyPr/>
        <a:lstStyle/>
        <a:p>
          <a:endParaRPr lang="en-US"/>
        </a:p>
      </dgm:t>
    </dgm:pt>
    <dgm:pt modelId="{22B0AF0D-1A05-48F5-BF94-AAD8646B20D4}" type="pres">
      <dgm:prSet presAssocID="{E8E99FBA-7B84-4CD4-B37F-004191D9A0EB}" presName="sibTrans" presStyleCnt="0"/>
      <dgm:spPr/>
    </dgm:pt>
    <dgm:pt modelId="{68E13944-7F0F-41F5-9FDC-DFF83DB8E57A}" type="pres">
      <dgm:prSet presAssocID="{E9E4AA53-727B-4266-AF76-7CD48FD5D4F9}" presName="node" presStyleLbl="node1" presStyleIdx="1" presStyleCnt="9">
        <dgm:presLayoutVars>
          <dgm:bulletEnabled val="1"/>
        </dgm:presLayoutVars>
      </dgm:prSet>
      <dgm:spPr/>
      <dgm:t>
        <a:bodyPr/>
        <a:lstStyle/>
        <a:p>
          <a:endParaRPr lang="en-US"/>
        </a:p>
      </dgm:t>
    </dgm:pt>
    <dgm:pt modelId="{326F61CD-CAB3-4F5A-827B-8B36F39DB196}" type="pres">
      <dgm:prSet presAssocID="{5E1628B8-875F-4CE7-8412-9357562F44A9}" presName="sibTrans" presStyleCnt="0"/>
      <dgm:spPr/>
    </dgm:pt>
    <dgm:pt modelId="{4B662A13-EFA0-4EDF-971E-DF25AC617F9B}" type="pres">
      <dgm:prSet presAssocID="{284D1538-C558-4674-A9FF-65AD9AD4B0C2}" presName="node" presStyleLbl="node1" presStyleIdx="2" presStyleCnt="9">
        <dgm:presLayoutVars>
          <dgm:bulletEnabled val="1"/>
        </dgm:presLayoutVars>
      </dgm:prSet>
      <dgm:spPr/>
      <dgm:t>
        <a:bodyPr/>
        <a:lstStyle/>
        <a:p>
          <a:endParaRPr lang="en-US"/>
        </a:p>
      </dgm:t>
    </dgm:pt>
    <dgm:pt modelId="{71C663EE-2351-42C8-BF12-BAF7043755E4}" type="pres">
      <dgm:prSet presAssocID="{8EA7FC02-F134-42F8-88C5-6729023A6696}" presName="sibTrans" presStyleCnt="0"/>
      <dgm:spPr/>
    </dgm:pt>
    <dgm:pt modelId="{8BA8309A-D83B-46A3-BD93-FDE248AA569B}" type="pres">
      <dgm:prSet presAssocID="{96403ED9-9406-4683-89A7-421D73CD4787}" presName="node" presStyleLbl="node1" presStyleIdx="3" presStyleCnt="9">
        <dgm:presLayoutVars>
          <dgm:bulletEnabled val="1"/>
        </dgm:presLayoutVars>
      </dgm:prSet>
      <dgm:spPr/>
      <dgm:t>
        <a:bodyPr/>
        <a:lstStyle/>
        <a:p>
          <a:endParaRPr lang="en-US"/>
        </a:p>
      </dgm:t>
    </dgm:pt>
    <dgm:pt modelId="{0F25C8D3-4D14-47CA-913A-8CCAE4FD9B89}" type="pres">
      <dgm:prSet presAssocID="{87B0B3F0-942D-41AF-80A8-3DFFC6371D89}" presName="sibTrans" presStyleCnt="0"/>
      <dgm:spPr/>
    </dgm:pt>
    <dgm:pt modelId="{CC602039-6D50-4B1A-847D-0F32BC92C80D}" type="pres">
      <dgm:prSet presAssocID="{FDE30016-925E-46E0-8FB3-12B71FDC3D0C}" presName="node" presStyleLbl="node1" presStyleIdx="4" presStyleCnt="9" custLinFactNeighborX="2000" custLinFactNeighborY="-1111">
        <dgm:presLayoutVars>
          <dgm:bulletEnabled val="1"/>
        </dgm:presLayoutVars>
      </dgm:prSet>
      <dgm:spPr/>
      <dgm:t>
        <a:bodyPr/>
        <a:lstStyle/>
        <a:p>
          <a:endParaRPr lang="en-US"/>
        </a:p>
      </dgm:t>
    </dgm:pt>
    <dgm:pt modelId="{69B579A7-74C7-4752-905C-D16ED8BB9F14}" type="pres">
      <dgm:prSet presAssocID="{3902B729-4015-4EAF-92ED-BFC34877FF25}" presName="sibTrans" presStyleCnt="0"/>
      <dgm:spPr/>
    </dgm:pt>
    <dgm:pt modelId="{9C0900F1-7148-4209-9EDC-9973058FA49A}" type="pres">
      <dgm:prSet presAssocID="{5E880043-7CAD-4D75-8FFC-B8B97C01B902}" presName="node" presStyleLbl="node1" presStyleIdx="5" presStyleCnt="9">
        <dgm:presLayoutVars>
          <dgm:bulletEnabled val="1"/>
        </dgm:presLayoutVars>
      </dgm:prSet>
      <dgm:spPr/>
      <dgm:t>
        <a:bodyPr/>
        <a:lstStyle/>
        <a:p>
          <a:endParaRPr lang="en-US"/>
        </a:p>
      </dgm:t>
    </dgm:pt>
    <dgm:pt modelId="{E18F5B2A-5C3B-4EF3-884A-94F0C63F23CA}" type="pres">
      <dgm:prSet presAssocID="{D6AA066B-B7E2-4CD9-9769-A77E47ADA612}" presName="sibTrans" presStyleCnt="0"/>
      <dgm:spPr/>
    </dgm:pt>
    <dgm:pt modelId="{AAB96FE2-460A-4DF9-9684-8E6C22A4BCC5}" type="pres">
      <dgm:prSet presAssocID="{56013055-A85F-4E8F-98C3-97902EADED32}" presName="node" presStyleLbl="node1" presStyleIdx="6" presStyleCnt="9" custLinFactNeighborX="65541" custLinFactNeighborY="2222">
        <dgm:presLayoutVars>
          <dgm:bulletEnabled val="1"/>
        </dgm:presLayoutVars>
      </dgm:prSet>
      <dgm:spPr/>
      <dgm:t>
        <a:bodyPr/>
        <a:lstStyle/>
        <a:p>
          <a:endParaRPr lang="en-US"/>
        </a:p>
      </dgm:t>
    </dgm:pt>
    <dgm:pt modelId="{27EBA8F1-B9B6-4EFD-8899-B7E25716728A}" type="pres">
      <dgm:prSet presAssocID="{8E8C8EFE-1574-48D8-94E6-06BB219DBCEB}" presName="sibTrans" presStyleCnt="0"/>
      <dgm:spPr/>
    </dgm:pt>
    <dgm:pt modelId="{12638E4E-D337-4111-87CF-874D4AC34105}" type="pres">
      <dgm:prSet presAssocID="{799CEA30-402E-4BD8-921B-958373253CD6}" presName="node" presStyleLbl="node1" presStyleIdx="7" presStyleCnt="9" custAng="20290184" custScaleX="102418" custScaleY="89340" custLinFactX="-5881" custLinFactNeighborX="-100000" custLinFactNeighborY="3158">
        <dgm:presLayoutVars>
          <dgm:bulletEnabled val="1"/>
        </dgm:presLayoutVars>
      </dgm:prSet>
      <dgm:spPr/>
      <dgm:t>
        <a:bodyPr/>
        <a:lstStyle/>
        <a:p>
          <a:endParaRPr lang="en-US"/>
        </a:p>
      </dgm:t>
    </dgm:pt>
    <dgm:pt modelId="{4AADA7E1-5ED1-4948-AD30-BF4F9251ADC1}" type="pres">
      <dgm:prSet presAssocID="{8058DA2D-E409-48BD-9283-2AD861657AFD}" presName="sibTrans" presStyleCnt="0"/>
      <dgm:spPr/>
    </dgm:pt>
    <dgm:pt modelId="{2A39BDC7-5E83-4D30-9E5A-890CFA11ABF0}" type="pres">
      <dgm:prSet presAssocID="{0BAE7966-2782-4849-B36D-41EDF01DF301}" presName="node" presStyleLbl="node1" presStyleIdx="8" presStyleCnt="9" custLinFactX="13845" custLinFactNeighborX="100000" custLinFactNeighborY="3552">
        <dgm:presLayoutVars>
          <dgm:bulletEnabled val="1"/>
        </dgm:presLayoutVars>
      </dgm:prSet>
      <dgm:spPr/>
      <dgm:t>
        <a:bodyPr/>
        <a:lstStyle/>
        <a:p>
          <a:pPr rtl="1"/>
          <a:endParaRPr lang="ar-EG"/>
        </a:p>
      </dgm:t>
    </dgm:pt>
  </dgm:ptLst>
  <dgm:cxnLst>
    <dgm:cxn modelId="{6761CDE6-1EA0-4EAB-BC95-42A80FDF230A}" srcId="{250763ED-E6F2-4B85-A4F9-EEE44025005F}" destId="{284D1538-C558-4674-A9FF-65AD9AD4B0C2}" srcOrd="2" destOrd="0" parTransId="{3BDFCF64-DDCC-4488-AF6E-F05641334CA7}" sibTransId="{8EA7FC02-F134-42F8-88C5-6729023A6696}"/>
    <dgm:cxn modelId="{B6FE96C6-E19A-4D3B-95F4-92EA8A9C8F88}" type="presOf" srcId="{56013055-A85F-4E8F-98C3-97902EADED32}" destId="{AAB96FE2-460A-4DF9-9684-8E6C22A4BCC5}" srcOrd="0" destOrd="0" presId="urn:microsoft.com/office/officeart/2005/8/layout/default#1"/>
    <dgm:cxn modelId="{D04833FD-6AAF-4309-9A0C-814159732EA4}" srcId="{250763ED-E6F2-4B85-A4F9-EEE44025005F}" destId="{A968C1ED-331A-4D0C-8451-5F2777C7FA0B}" srcOrd="0" destOrd="0" parTransId="{558AAFB1-6604-4DC5-A160-4547023DA7A2}" sibTransId="{E8E99FBA-7B84-4CD4-B37F-004191D9A0EB}"/>
    <dgm:cxn modelId="{8CE6417D-7F76-4091-B1D3-1FE95899AE30}" type="presOf" srcId="{250763ED-E6F2-4B85-A4F9-EEE44025005F}" destId="{D43F79F5-732F-4018-9C71-92357FC65E4D}" srcOrd="0" destOrd="0" presId="urn:microsoft.com/office/officeart/2005/8/layout/default#1"/>
    <dgm:cxn modelId="{0D6905B5-351B-44B3-93F6-C493E9BEF652}" srcId="{250763ED-E6F2-4B85-A4F9-EEE44025005F}" destId="{FDE30016-925E-46E0-8FB3-12B71FDC3D0C}" srcOrd="4" destOrd="0" parTransId="{4E00E965-A638-45A1-A060-A4B176D3B747}" sibTransId="{3902B729-4015-4EAF-92ED-BFC34877FF25}"/>
    <dgm:cxn modelId="{BC264771-0E6A-4EBC-8631-5F4B42D87663}" srcId="{250763ED-E6F2-4B85-A4F9-EEE44025005F}" destId="{0BAE7966-2782-4849-B36D-41EDF01DF301}" srcOrd="8" destOrd="0" parTransId="{98F1858C-CE2D-4E68-95AA-10652B5DE0C2}" sibTransId="{CE1F82FD-444B-4A0F-804B-71ADDE28AF6E}"/>
    <dgm:cxn modelId="{2009F405-AF24-452F-8146-26C90BD77749}" srcId="{250763ED-E6F2-4B85-A4F9-EEE44025005F}" destId="{56013055-A85F-4E8F-98C3-97902EADED32}" srcOrd="6" destOrd="0" parTransId="{5B8631A1-CBC9-48A5-A07C-E39C446671D0}" sibTransId="{8E8C8EFE-1574-48D8-94E6-06BB219DBCEB}"/>
    <dgm:cxn modelId="{56EFB0CC-BB8B-46A8-8033-CCB6676B5D62}" srcId="{250763ED-E6F2-4B85-A4F9-EEE44025005F}" destId="{5E880043-7CAD-4D75-8FFC-B8B97C01B902}" srcOrd="5" destOrd="0" parTransId="{0CAC28AF-DEE9-4296-B2A8-3BD3E975604F}" sibTransId="{D6AA066B-B7E2-4CD9-9769-A77E47ADA612}"/>
    <dgm:cxn modelId="{831143F4-2DB5-4D9A-8694-814E59BE2736}" type="presOf" srcId="{96403ED9-9406-4683-89A7-421D73CD4787}" destId="{8BA8309A-D83B-46A3-BD93-FDE248AA569B}" srcOrd="0" destOrd="0" presId="urn:microsoft.com/office/officeart/2005/8/layout/default#1"/>
    <dgm:cxn modelId="{F9000A6B-8328-4EDA-9EB2-316756664432}" type="presOf" srcId="{A968C1ED-331A-4D0C-8451-5F2777C7FA0B}" destId="{8F7E6FCA-A154-4EED-87E7-928156CDA896}" srcOrd="0" destOrd="0" presId="urn:microsoft.com/office/officeart/2005/8/layout/default#1"/>
    <dgm:cxn modelId="{F634E196-945C-4674-B3D4-40DA533F477B}" type="presOf" srcId="{5E880043-7CAD-4D75-8FFC-B8B97C01B902}" destId="{9C0900F1-7148-4209-9EDC-9973058FA49A}" srcOrd="0" destOrd="0" presId="urn:microsoft.com/office/officeart/2005/8/layout/default#1"/>
    <dgm:cxn modelId="{8493CC3B-1B6F-4591-9388-15BB75188ACF}" type="presOf" srcId="{0BAE7966-2782-4849-B36D-41EDF01DF301}" destId="{2A39BDC7-5E83-4D30-9E5A-890CFA11ABF0}" srcOrd="0" destOrd="0" presId="urn:microsoft.com/office/officeart/2005/8/layout/default#1"/>
    <dgm:cxn modelId="{3553157B-9220-483C-B826-6966C3ED12D3}" type="presOf" srcId="{FDE30016-925E-46E0-8FB3-12B71FDC3D0C}" destId="{CC602039-6D50-4B1A-847D-0F32BC92C80D}" srcOrd="0" destOrd="0" presId="urn:microsoft.com/office/officeart/2005/8/layout/default#1"/>
    <dgm:cxn modelId="{56D1CAB9-C11B-47DC-92F8-627B0435C639}" srcId="{250763ED-E6F2-4B85-A4F9-EEE44025005F}" destId="{E9E4AA53-727B-4266-AF76-7CD48FD5D4F9}" srcOrd="1" destOrd="0" parTransId="{CE94B7B2-8ECA-43EA-A7AB-49835A56C9B3}" sibTransId="{5E1628B8-875F-4CE7-8412-9357562F44A9}"/>
    <dgm:cxn modelId="{4D4DF878-AAFB-4A69-8C07-728AE120CEE2}" srcId="{250763ED-E6F2-4B85-A4F9-EEE44025005F}" destId="{96403ED9-9406-4683-89A7-421D73CD4787}" srcOrd="3" destOrd="0" parTransId="{FDB4FD96-9D2A-42F0-A25A-5DD4B1AC9B6E}" sibTransId="{87B0B3F0-942D-41AF-80A8-3DFFC6371D89}"/>
    <dgm:cxn modelId="{544F400E-5B79-4B75-AF68-E7BC6923D7E4}" srcId="{250763ED-E6F2-4B85-A4F9-EEE44025005F}" destId="{799CEA30-402E-4BD8-921B-958373253CD6}" srcOrd="7" destOrd="0" parTransId="{DA0BB6F8-5FD4-4272-AFB2-5EB8404A0B1D}" sibTransId="{8058DA2D-E409-48BD-9283-2AD861657AFD}"/>
    <dgm:cxn modelId="{369E869E-392B-4B57-B955-B58232BE885E}" type="presOf" srcId="{E9E4AA53-727B-4266-AF76-7CD48FD5D4F9}" destId="{68E13944-7F0F-41F5-9FDC-DFF83DB8E57A}" srcOrd="0" destOrd="0" presId="urn:microsoft.com/office/officeart/2005/8/layout/default#1"/>
    <dgm:cxn modelId="{10BB2B1C-7A65-4637-88D5-9CCA5D1F235F}" type="presOf" srcId="{799CEA30-402E-4BD8-921B-958373253CD6}" destId="{12638E4E-D337-4111-87CF-874D4AC34105}" srcOrd="0" destOrd="0" presId="urn:microsoft.com/office/officeart/2005/8/layout/default#1"/>
    <dgm:cxn modelId="{BB938F26-7CDA-4F09-8F3D-A423B2A9AB17}" type="presOf" srcId="{284D1538-C558-4674-A9FF-65AD9AD4B0C2}" destId="{4B662A13-EFA0-4EDF-971E-DF25AC617F9B}" srcOrd="0" destOrd="0" presId="urn:microsoft.com/office/officeart/2005/8/layout/default#1"/>
    <dgm:cxn modelId="{80B178F3-0F37-4AD2-ADD3-1A3F12E8A3AA}" type="presParOf" srcId="{D43F79F5-732F-4018-9C71-92357FC65E4D}" destId="{8F7E6FCA-A154-4EED-87E7-928156CDA896}" srcOrd="0" destOrd="0" presId="urn:microsoft.com/office/officeart/2005/8/layout/default#1"/>
    <dgm:cxn modelId="{C1EA4D7A-93B3-4048-9FCF-D17C55F17B87}" type="presParOf" srcId="{D43F79F5-732F-4018-9C71-92357FC65E4D}" destId="{22B0AF0D-1A05-48F5-BF94-AAD8646B20D4}" srcOrd="1" destOrd="0" presId="urn:microsoft.com/office/officeart/2005/8/layout/default#1"/>
    <dgm:cxn modelId="{BFB4CCC3-679B-4265-8412-C486C838493C}" type="presParOf" srcId="{D43F79F5-732F-4018-9C71-92357FC65E4D}" destId="{68E13944-7F0F-41F5-9FDC-DFF83DB8E57A}" srcOrd="2" destOrd="0" presId="urn:microsoft.com/office/officeart/2005/8/layout/default#1"/>
    <dgm:cxn modelId="{7623E28C-7DEC-4377-B8AF-31E424353474}" type="presParOf" srcId="{D43F79F5-732F-4018-9C71-92357FC65E4D}" destId="{326F61CD-CAB3-4F5A-827B-8B36F39DB196}" srcOrd="3" destOrd="0" presId="urn:microsoft.com/office/officeart/2005/8/layout/default#1"/>
    <dgm:cxn modelId="{BD90B1F9-6C0D-42FC-B8EB-C880E1F6A490}" type="presParOf" srcId="{D43F79F5-732F-4018-9C71-92357FC65E4D}" destId="{4B662A13-EFA0-4EDF-971E-DF25AC617F9B}" srcOrd="4" destOrd="0" presId="urn:microsoft.com/office/officeart/2005/8/layout/default#1"/>
    <dgm:cxn modelId="{E03B6145-AF21-42D9-97F4-78F35514BD2D}" type="presParOf" srcId="{D43F79F5-732F-4018-9C71-92357FC65E4D}" destId="{71C663EE-2351-42C8-BF12-BAF7043755E4}" srcOrd="5" destOrd="0" presId="urn:microsoft.com/office/officeart/2005/8/layout/default#1"/>
    <dgm:cxn modelId="{8F3717CF-F0A8-43F2-8A1C-C0AFED74ACCE}" type="presParOf" srcId="{D43F79F5-732F-4018-9C71-92357FC65E4D}" destId="{8BA8309A-D83B-46A3-BD93-FDE248AA569B}" srcOrd="6" destOrd="0" presId="urn:microsoft.com/office/officeart/2005/8/layout/default#1"/>
    <dgm:cxn modelId="{5076F67A-C65F-4807-85FA-EEAA3C6EF4CB}" type="presParOf" srcId="{D43F79F5-732F-4018-9C71-92357FC65E4D}" destId="{0F25C8D3-4D14-47CA-913A-8CCAE4FD9B89}" srcOrd="7" destOrd="0" presId="urn:microsoft.com/office/officeart/2005/8/layout/default#1"/>
    <dgm:cxn modelId="{D36D344E-CA62-453F-A827-713683E4A2E8}" type="presParOf" srcId="{D43F79F5-732F-4018-9C71-92357FC65E4D}" destId="{CC602039-6D50-4B1A-847D-0F32BC92C80D}" srcOrd="8" destOrd="0" presId="urn:microsoft.com/office/officeart/2005/8/layout/default#1"/>
    <dgm:cxn modelId="{32EDC181-84CC-4972-8916-29578ABE72E5}" type="presParOf" srcId="{D43F79F5-732F-4018-9C71-92357FC65E4D}" destId="{69B579A7-74C7-4752-905C-D16ED8BB9F14}" srcOrd="9" destOrd="0" presId="urn:microsoft.com/office/officeart/2005/8/layout/default#1"/>
    <dgm:cxn modelId="{E182AD93-A532-4066-B98E-7A534EC1D79B}" type="presParOf" srcId="{D43F79F5-732F-4018-9C71-92357FC65E4D}" destId="{9C0900F1-7148-4209-9EDC-9973058FA49A}" srcOrd="10" destOrd="0" presId="urn:microsoft.com/office/officeart/2005/8/layout/default#1"/>
    <dgm:cxn modelId="{1DE8D842-4DE5-4DC9-A303-E6D7D3D483E2}" type="presParOf" srcId="{D43F79F5-732F-4018-9C71-92357FC65E4D}" destId="{E18F5B2A-5C3B-4EF3-884A-94F0C63F23CA}" srcOrd="11" destOrd="0" presId="urn:microsoft.com/office/officeart/2005/8/layout/default#1"/>
    <dgm:cxn modelId="{E8C38AFB-DF26-4DDC-AF90-A9F7A890DD6D}" type="presParOf" srcId="{D43F79F5-732F-4018-9C71-92357FC65E4D}" destId="{AAB96FE2-460A-4DF9-9684-8E6C22A4BCC5}" srcOrd="12" destOrd="0" presId="urn:microsoft.com/office/officeart/2005/8/layout/default#1"/>
    <dgm:cxn modelId="{C67DBED3-4C53-4FA1-9A7C-63493DA3F546}" type="presParOf" srcId="{D43F79F5-732F-4018-9C71-92357FC65E4D}" destId="{27EBA8F1-B9B6-4EFD-8899-B7E25716728A}" srcOrd="13" destOrd="0" presId="urn:microsoft.com/office/officeart/2005/8/layout/default#1"/>
    <dgm:cxn modelId="{5D790E5F-6DC1-48F8-AB17-4C765AB85D21}" type="presParOf" srcId="{D43F79F5-732F-4018-9C71-92357FC65E4D}" destId="{12638E4E-D337-4111-87CF-874D4AC34105}" srcOrd="14" destOrd="0" presId="urn:microsoft.com/office/officeart/2005/8/layout/default#1"/>
    <dgm:cxn modelId="{7AA71A9C-7ABE-4E20-96BF-FEAFF3936282}" type="presParOf" srcId="{D43F79F5-732F-4018-9C71-92357FC65E4D}" destId="{4AADA7E1-5ED1-4948-AD30-BF4F9251ADC1}" srcOrd="15" destOrd="0" presId="urn:microsoft.com/office/officeart/2005/8/layout/default#1"/>
    <dgm:cxn modelId="{80BF075E-C4B3-4190-A723-29BBE2487EC6}" type="presParOf" srcId="{D43F79F5-732F-4018-9C71-92357FC65E4D}" destId="{2A39BDC7-5E83-4D30-9E5A-890CFA11ABF0}" srcOrd="16"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7E6FCA-A154-4EED-87E7-928156CDA896}">
      <dsp:nvSpPr>
        <dsp:cNvPr id="0" name=""/>
        <dsp:cNvSpPr/>
      </dsp:nvSpPr>
      <dsp:spPr>
        <a:xfrm>
          <a:off x="4182070" y="141882"/>
          <a:ext cx="1890117" cy="1134070"/>
        </a:xfrm>
        <a:prstGeom prst="rect">
          <a:avLst/>
        </a:prstGeom>
        <a:solidFill>
          <a:srgbClr val="7030A0">
            <a:alpha val="53000"/>
          </a:srgb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ar-SA" sz="2000" kern="1200" dirty="0" smtClean="0">
              <a:solidFill>
                <a:schemeClr val="tx1"/>
              </a:solidFill>
            </a:rPr>
            <a:t>التمييز غير المباشر</a:t>
          </a:r>
          <a:endParaRPr lang="en-US" sz="2000" kern="1200" dirty="0" smtClean="0">
            <a:solidFill>
              <a:schemeClr val="tx1"/>
            </a:solidFill>
          </a:endParaRPr>
        </a:p>
        <a:p>
          <a:pPr lvl="0" algn="ctr" defTabSz="800100">
            <a:spcBef>
              <a:spcPct val="0"/>
            </a:spcBef>
            <a:spcAft>
              <a:spcPct val="35000"/>
            </a:spcAft>
          </a:pPr>
          <a:endParaRPr lang="en-US" kern="1200" dirty="0"/>
        </a:p>
      </dsp:txBody>
      <dsp:txXfrm>
        <a:off x="4182070" y="141882"/>
        <a:ext cx="1890117" cy="1134070"/>
      </dsp:txXfrm>
    </dsp:sp>
    <dsp:sp modelId="{68E13944-7F0F-41F5-9FDC-DFF83DB8E57A}">
      <dsp:nvSpPr>
        <dsp:cNvPr id="0" name=""/>
        <dsp:cNvSpPr/>
      </dsp:nvSpPr>
      <dsp:spPr>
        <a:xfrm>
          <a:off x="2102941" y="141882"/>
          <a:ext cx="1890117" cy="1134070"/>
        </a:xfrm>
        <a:prstGeom prst="rect">
          <a:avLst/>
        </a:prstGeom>
        <a:solidFill>
          <a:schemeClr val="bg1">
            <a:lumMod val="7500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0" tIns="304800" rIns="304800" bIns="3048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ar-SA" sz="8000" kern="1200" dirty="0" smtClean="0">
              <a:solidFill>
                <a:schemeClr val="tx1"/>
              </a:solidFill>
            </a:rPr>
            <a:t>؟</a:t>
          </a:r>
          <a:endParaRPr lang="en-US" sz="8000" kern="1200" dirty="0">
            <a:solidFill>
              <a:schemeClr val="tx1"/>
            </a:solidFill>
          </a:endParaRPr>
        </a:p>
      </dsp:txBody>
      <dsp:txXfrm>
        <a:off x="2102941" y="141882"/>
        <a:ext cx="1890117" cy="1134070"/>
      </dsp:txXfrm>
    </dsp:sp>
    <dsp:sp modelId="{4B662A13-EFA0-4EDF-971E-DF25AC617F9B}">
      <dsp:nvSpPr>
        <dsp:cNvPr id="0" name=""/>
        <dsp:cNvSpPr/>
      </dsp:nvSpPr>
      <dsp:spPr>
        <a:xfrm>
          <a:off x="23812" y="141882"/>
          <a:ext cx="1890117" cy="1134070"/>
        </a:xfrm>
        <a:prstGeom prst="rect">
          <a:avLst/>
        </a:prstGeom>
        <a:solidFill>
          <a:srgbClr val="92D050">
            <a:alpha val="53000"/>
          </a:srgb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ar-SA" sz="2000" kern="1200" dirty="0" smtClean="0">
              <a:solidFill>
                <a:schemeClr val="tx1"/>
              </a:solidFill>
            </a:rPr>
            <a:t>التمييز على أساس الحقوق</a:t>
          </a:r>
          <a:endParaRPr lang="en-US" sz="2000" kern="1200" dirty="0" smtClean="0">
            <a:solidFill>
              <a:schemeClr val="tx1"/>
            </a:solidFill>
          </a:endParaRPr>
        </a:p>
        <a:p>
          <a:pPr lvl="0" algn="ctr" defTabSz="1200150">
            <a:spcBef>
              <a:spcPct val="0"/>
            </a:spcBef>
            <a:spcAft>
              <a:spcPct val="35000"/>
            </a:spcAft>
          </a:pPr>
          <a:endParaRPr lang="en-US" kern="1200" dirty="0">
            <a:solidFill>
              <a:schemeClr val="tx1"/>
            </a:solidFill>
          </a:endParaRPr>
        </a:p>
      </dsp:txBody>
      <dsp:txXfrm>
        <a:off x="23812" y="141882"/>
        <a:ext cx="1890117" cy="1134070"/>
      </dsp:txXfrm>
    </dsp:sp>
    <dsp:sp modelId="{8BA8309A-D83B-46A3-BD93-FDE248AA569B}">
      <dsp:nvSpPr>
        <dsp:cNvPr id="0" name=""/>
        <dsp:cNvSpPr/>
      </dsp:nvSpPr>
      <dsp:spPr>
        <a:xfrm>
          <a:off x="4182070" y="1464964"/>
          <a:ext cx="1890117" cy="1134070"/>
        </a:xfrm>
        <a:prstGeom prst="rect">
          <a:avLst/>
        </a:prstGeom>
        <a:solidFill>
          <a:schemeClr val="bg1">
            <a:lumMod val="7500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marL="0" marR="0" lvl="2" indent="0" algn="ctr" defTabSz="914400" eaLnBrk="1" fontAlgn="auto" latinLnBrk="0" hangingPunct="1">
            <a:lnSpc>
              <a:spcPct val="100000"/>
            </a:lnSpc>
            <a:spcBef>
              <a:spcPct val="0"/>
            </a:spcBef>
            <a:spcAft>
              <a:spcPts val="0"/>
            </a:spcAft>
            <a:buClrTx/>
            <a:buSzTx/>
            <a:buFontTx/>
            <a:buNone/>
            <a:tabLst/>
            <a:defRPr/>
          </a:pPr>
          <a:r>
            <a:rPr lang="ar-SA" sz="6000" kern="1200" dirty="0" smtClean="0">
              <a:solidFill>
                <a:schemeClr val="tx1"/>
              </a:solidFill>
            </a:rPr>
            <a:t>؟</a:t>
          </a:r>
          <a:endParaRPr lang="en-US" kern="1200" dirty="0"/>
        </a:p>
      </dsp:txBody>
      <dsp:txXfrm>
        <a:off x="4182070" y="1464964"/>
        <a:ext cx="1890117" cy="1134070"/>
      </dsp:txXfrm>
    </dsp:sp>
    <dsp:sp modelId="{CC602039-6D50-4B1A-847D-0F32BC92C80D}">
      <dsp:nvSpPr>
        <dsp:cNvPr id="0" name=""/>
        <dsp:cNvSpPr/>
      </dsp:nvSpPr>
      <dsp:spPr>
        <a:xfrm>
          <a:off x="2140743" y="1452365"/>
          <a:ext cx="1890117" cy="1134070"/>
        </a:xfrm>
        <a:prstGeom prst="rect">
          <a:avLst/>
        </a:prstGeom>
        <a:solidFill>
          <a:schemeClr val="accent3">
            <a:alpha val="53000"/>
          </a:scheme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1200150">
            <a:lnSpc>
              <a:spcPct val="90000"/>
            </a:lnSpc>
            <a:spcBef>
              <a:spcPct val="0"/>
            </a:spcBef>
            <a:spcAft>
              <a:spcPct val="35000"/>
            </a:spcAft>
          </a:pPr>
          <a:r>
            <a:rPr lang="ar-SA" sz="2000" kern="1200" dirty="0" smtClean="0">
              <a:solidFill>
                <a:schemeClr val="tx1"/>
              </a:solidFill>
            </a:rPr>
            <a:t>تمييز في الحقيقة</a:t>
          </a:r>
          <a:endParaRPr lang="en-US" sz="2000" kern="1200" dirty="0">
            <a:solidFill>
              <a:schemeClr val="tx1"/>
            </a:solidFill>
          </a:endParaRPr>
        </a:p>
      </dsp:txBody>
      <dsp:txXfrm>
        <a:off x="2140743" y="1452365"/>
        <a:ext cx="1890117" cy="1134070"/>
      </dsp:txXfrm>
    </dsp:sp>
    <dsp:sp modelId="{9C0900F1-7148-4209-9EDC-9973058FA49A}">
      <dsp:nvSpPr>
        <dsp:cNvPr id="0" name=""/>
        <dsp:cNvSpPr/>
      </dsp:nvSpPr>
      <dsp:spPr>
        <a:xfrm>
          <a:off x="23812" y="1464964"/>
          <a:ext cx="1890117" cy="1134070"/>
        </a:xfrm>
        <a:prstGeom prst="rect">
          <a:avLst/>
        </a:prstGeom>
        <a:solidFill>
          <a:srgbClr val="00B0F0">
            <a:alpha val="53000"/>
          </a:srgb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ar-SA" sz="2000" kern="1200" dirty="0" smtClean="0">
              <a:solidFill>
                <a:schemeClr val="tx1"/>
              </a:solidFill>
            </a:rPr>
            <a:t>تمييز مباشر</a:t>
          </a:r>
          <a:endParaRPr lang="en-US" sz="2000" kern="1200" dirty="0" smtClean="0">
            <a:solidFill>
              <a:schemeClr val="tx1"/>
            </a:solidFill>
          </a:endParaRPr>
        </a:p>
        <a:p>
          <a:pPr lvl="0" algn="ctr" defTabSz="1200150">
            <a:spcBef>
              <a:spcPct val="0"/>
            </a:spcBef>
            <a:spcAft>
              <a:spcPct val="35000"/>
            </a:spcAft>
          </a:pPr>
          <a:endParaRPr lang="en-US" kern="1200" dirty="0"/>
        </a:p>
      </dsp:txBody>
      <dsp:txXfrm>
        <a:off x="23812" y="1464964"/>
        <a:ext cx="1890117" cy="1134070"/>
      </dsp:txXfrm>
    </dsp:sp>
    <dsp:sp modelId="{AAB96FE2-460A-4DF9-9684-8E6C22A4BCC5}">
      <dsp:nvSpPr>
        <dsp:cNvPr id="0" name=""/>
        <dsp:cNvSpPr/>
      </dsp:nvSpPr>
      <dsp:spPr>
        <a:xfrm>
          <a:off x="4205882" y="2813245"/>
          <a:ext cx="1890117" cy="1134070"/>
        </a:xfrm>
        <a:prstGeom prst="rect">
          <a:avLst/>
        </a:prstGeom>
        <a:solidFill>
          <a:srgbClr val="00B050">
            <a:alpha val="53000"/>
          </a:srgbClr>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SA" sz="2000" kern="1200" dirty="0" smtClean="0">
              <a:solidFill>
                <a:schemeClr val="tx1"/>
              </a:solidFill>
            </a:rPr>
            <a:t>تمييز منهجي</a:t>
          </a:r>
          <a:endParaRPr lang="en-US" sz="2000" kern="1200" dirty="0">
            <a:solidFill>
              <a:schemeClr val="tx1"/>
            </a:solidFill>
          </a:endParaRPr>
        </a:p>
      </dsp:txBody>
      <dsp:txXfrm>
        <a:off x="4205882" y="2813245"/>
        <a:ext cx="1890117" cy="1134070"/>
      </dsp:txXfrm>
    </dsp:sp>
    <dsp:sp modelId="{12638E4E-D337-4111-87CF-874D4AC34105}">
      <dsp:nvSpPr>
        <dsp:cNvPr id="0" name=""/>
        <dsp:cNvSpPr/>
      </dsp:nvSpPr>
      <dsp:spPr>
        <a:xfrm rot="20290184">
          <a:off x="118970" y="2884306"/>
          <a:ext cx="1935820" cy="1013178"/>
        </a:xfrm>
        <a:prstGeom prst="rect">
          <a:avLst/>
        </a:prstGeom>
        <a:solidFill>
          <a:schemeClr val="bg1">
            <a:lumMod val="75000"/>
          </a:schemeClr>
        </a:solidFill>
        <a:ln w="25400" cap="flat" cmpd="sng" algn="ctr">
          <a:solidFill>
            <a:schemeClr val="bg1">
              <a:lumMod val="5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228600" rIns="228600" bIns="2286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ar-SA" sz="6000" kern="1200" dirty="0" smtClean="0">
              <a:solidFill>
                <a:schemeClr val="tx1"/>
              </a:solidFill>
            </a:rPr>
            <a:t>؟</a:t>
          </a:r>
          <a:endParaRPr lang="en-US" kern="1200" dirty="0"/>
        </a:p>
      </dsp:txBody>
      <dsp:txXfrm>
        <a:off x="118970" y="2884306"/>
        <a:ext cx="1935820" cy="1013178"/>
      </dsp:txXfrm>
    </dsp:sp>
    <dsp:sp modelId="{2A39BDC7-5E83-4D30-9E5A-890CFA11ABF0}">
      <dsp:nvSpPr>
        <dsp:cNvPr id="0" name=""/>
        <dsp:cNvSpPr/>
      </dsp:nvSpPr>
      <dsp:spPr>
        <a:xfrm>
          <a:off x="2152764" y="2828329"/>
          <a:ext cx="1890117" cy="1134070"/>
        </a:xfrm>
        <a:prstGeom prst="rect">
          <a:avLst/>
        </a:prstGeom>
        <a:gradFill flip="none" rotWithShape="0">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2700000" scaled="1"/>
          <a:tileRect/>
        </a:gra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SA" sz="2000" kern="1200" dirty="0" smtClean="0">
              <a:solidFill>
                <a:schemeClr val="tx1"/>
              </a:solidFill>
            </a:rPr>
            <a:t>تمييز متعدد</a:t>
          </a:r>
          <a:endParaRPr lang="en-US" sz="2000" kern="1200" dirty="0">
            <a:solidFill>
              <a:schemeClr val="tx1"/>
            </a:solidFill>
          </a:endParaRPr>
        </a:p>
      </dsp:txBody>
      <dsp:txXfrm>
        <a:off x="2152764" y="2828329"/>
        <a:ext cx="1890117" cy="1134070"/>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39FA7D06-EEBE-4100-9C88-81F72FB0816F}" type="datetime1">
              <a:rPr lang="fr-FR"/>
              <a:pPr>
                <a:defRPr/>
              </a:pPr>
              <a:t>29/09/2015</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ea typeface="ＭＳ Ｐゴシック" pitchFamily="-108" charset="-128"/>
              </a:defRPr>
            </a:lvl1pPr>
          </a:lstStyle>
          <a:p>
            <a:pPr>
              <a:defRPr/>
            </a:pPr>
            <a:fld id="{C17FB70F-35D8-414C-A1B1-13D5D48AB505}" type="slidenum">
              <a:rPr lang="fr-FR"/>
              <a:pPr>
                <a:defRPr/>
              </a:pPr>
              <a:t>‹#›</a:t>
            </a:fld>
            <a:endParaRPr lang="fr-FR"/>
          </a:p>
        </p:txBody>
      </p:sp>
    </p:spTree>
    <p:extLst>
      <p:ext uri="{BB962C8B-B14F-4D97-AF65-F5344CB8AC3E}">
        <p14:creationId xmlns:p14="http://schemas.microsoft.com/office/powerpoint/2010/main" val="6683567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ea typeface="ＭＳ Ｐゴシック" pitchFamily="-108" charset="-128"/>
              </a:defRPr>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ea typeface="ＭＳ Ｐゴシック" pitchFamily="-108" charset="-128"/>
              </a:defRPr>
            </a:lvl1pPr>
          </a:lstStyle>
          <a:p>
            <a:pPr>
              <a:defRPr/>
            </a:pPr>
            <a:fld id="{B62A36A2-EEAD-40D9-A8E1-1301F63328A6}" type="datetimeFigureOut">
              <a:rPr lang="en-GB"/>
              <a:pPr>
                <a:defRPr/>
              </a:pPr>
              <a:t>29/09/2015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ea typeface="ＭＳ Ｐゴシック" pitchFamily="-108" charset="-128"/>
              </a:defRPr>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ea typeface="ＭＳ Ｐゴシック" pitchFamily="-108" charset="-128"/>
              </a:defRPr>
            </a:lvl1pPr>
          </a:lstStyle>
          <a:p>
            <a:pPr>
              <a:defRPr/>
            </a:pPr>
            <a:fld id="{62CC1A32-B8FB-4D47-8FD9-E05C82B5F15E}" type="slidenum">
              <a:rPr lang="en-GB"/>
              <a:pPr>
                <a:defRPr/>
              </a:pPr>
              <a:t>‹#›</a:t>
            </a:fld>
            <a:endParaRPr lang="en-GB"/>
          </a:p>
        </p:txBody>
      </p:sp>
    </p:spTree>
    <p:extLst>
      <p:ext uri="{BB962C8B-B14F-4D97-AF65-F5344CB8AC3E}">
        <p14:creationId xmlns:p14="http://schemas.microsoft.com/office/powerpoint/2010/main" val="338472996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163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D2437BE-2564-4787-A9D1-5318BA264B67}" type="slidenum">
              <a:rPr lang="en-GB" smtClean="0"/>
              <a:pPr eaLnBrk="1" hangingPunct="1"/>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r" rtl="1" eaLnBrk="1" hangingPunct="1">
              <a:spcBef>
                <a:spcPct val="0"/>
              </a:spcBef>
            </a:pPr>
            <a:r>
              <a:rPr lang="ar-EG" dirty="0" smtClean="0"/>
              <a:t>الحوار التفاعلي هو نتيجة</a:t>
            </a:r>
            <a:r>
              <a:rPr lang="ar-EG" baseline="0" dirty="0" smtClean="0"/>
              <a:t> طبيعية لمبدأ النية الحسنة والاعتراف بكرامة الشخص ذي الإعاقة. والأشخاص ذوو الإعاقة خبراء في احتياجاتهم الخاصة، وليس هناك من هو أفضل منهم لتحديد ما هي التدابير  </a:t>
            </a:r>
            <a:r>
              <a:rPr lang="ar-EG" baseline="0" dirty="0" err="1" smtClean="0"/>
              <a:t>التيسيرية</a:t>
            </a:r>
            <a:r>
              <a:rPr lang="ar-EG" baseline="0" dirty="0" smtClean="0"/>
              <a:t> المثلى. وعندما يعترف صاحب الواجب بذلك فإنه يسمح أيضاً لنفسه بأن يعيِّن بصورة أفضل احتياجات الشخص وتقييم الموارد وتجنب التصرف بطريقة تمييزية. وتنتهي العملية إذا توصَّل الطرفان إلى اتفاق. وإلاّ فإن عبء إثبات عدم الوفاء بالمعايير الموضوعية يقع على صاحب الواجب.</a:t>
            </a: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10</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rtl="1" eaLnBrk="1" hangingPunct="1">
              <a:spcBef>
                <a:spcPct val="0"/>
              </a:spcBef>
            </a:pPr>
            <a:r>
              <a:rPr lang="ar-EG" dirty="0" smtClean="0"/>
              <a:t>لم</a:t>
            </a:r>
            <a:r>
              <a:rPr lang="ar-EG" baseline="0" dirty="0" smtClean="0"/>
              <a:t> تتوصل اللجنة المعنية بحقوق الأشخاص ذوي الإعاقة حتى الآن إلى تعريف اختبار المعقولية الموضوعية في تعليق عام. ومع ذلك، فإن بعض عناصر هذا التعريف تم تحديدها (بعبارات عامة) في تحليل قضية </a:t>
            </a:r>
            <a:r>
              <a:rPr lang="ar-EG" baseline="0" dirty="0" err="1" smtClean="0"/>
              <a:t>يونغلين</a:t>
            </a:r>
            <a:r>
              <a:rPr lang="ar-EG" baseline="0" dirty="0" smtClean="0"/>
              <a:t> ضد السويد. واستناداً إلى تلك العناصر وإلى العناصر التي </a:t>
            </a:r>
            <a:r>
              <a:rPr lang="ar-EG" baseline="0" smtClean="0"/>
              <a:t>يمكن تعيينها </a:t>
            </a:r>
            <a:r>
              <a:rPr lang="ar-EG" baseline="0" dirty="0" smtClean="0"/>
              <a:t>في القانون المقارن، يمكن تحديد العناصر المذكورة أعلاه للتبرير الموضوعي</a:t>
            </a: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11</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12</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13</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14</a:t>
            </a:fld>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r" rtl="1" eaLnBrk="1" hangingPunct="1">
              <a:spcBef>
                <a:spcPct val="0"/>
              </a:spcBef>
            </a:pPr>
            <a:r>
              <a:rPr lang="ar-EG" dirty="0" smtClean="0"/>
              <a:t>قد تنطوي بعض الترتيبات على تكلفة. ولكفالة ممارسة الحق،</a:t>
            </a:r>
            <a:r>
              <a:rPr lang="ar-EG" baseline="0" dirty="0" smtClean="0"/>
              <a:t> يجب على صاحب الواجب أن يستنفد بدائل التمويل إذا لم يكن يملك المال اللازم لتنفيذ التدبير</a:t>
            </a: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15</a:t>
            </a:fld>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rtl="1" eaLnBrk="1" hangingPunct="1">
              <a:spcBef>
                <a:spcPct val="0"/>
              </a:spcBef>
            </a:pPr>
            <a:r>
              <a:rPr lang="ar-EG" dirty="0" smtClean="0"/>
              <a:t>يستطيع صاحب</a:t>
            </a:r>
            <a:r>
              <a:rPr lang="ar-EG" baseline="0" dirty="0" smtClean="0"/>
              <a:t> الواجب أن يثبت أن تنفيذ التدبير قد يتسبب في مخاطر على وجود الكيان أو على أداء إحدى وظائفه الرئيسية. فعلى سبيل المثال، قد يكون نشاط تجاري صغير مضطراً، من أجل توفير تدبير تيسيري لأحد العاملين المقعدين في كرسي متحرك، إلى إنشاء مصعد كهربائي. وبعد تقييم التكلفة والدعم المالي قد يخلص مدير النشاط التجاري إلى أن هذا التدبير سينطوي على عبء كبير يؤدي إلى وضع النشاط التجاري في موقف مالي لا يستطيع مواجهته من الدخل المعتاد للنشاط التجاري، مما يُمثل خطراً على وجود هذا النشاط التجاري.</a:t>
            </a: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16</a:t>
            </a:fld>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C2D9C5C-D753-4443-B1D7-30DBD5465C60}" type="slidenum">
              <a:rPr lang="en-GB" smtClean="0"/>
              <a:pPr eaLnBrk="1" hangingPunct="1"/>
              <a:t>17</a:t>
            </a:fld>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81CF200B-581C-42EF-A561-0D14B44C75F7}" type="slidenum">
              <a:rPr lang="en-GB" smtClean="0"/>
              <a:pPr eaLnBrk="1" hangingPunct="1"/>
              <a:t>18</a:t>
            </a:fld>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r" rtl="1" eaLnBrk="1" hangingPunct="1">
              <a:lnSpc>
                <a:spcPct val="90000"/>
              </a:lnSpc>
              <a:spcBef>
                <a:spcPct val="0"/>
              </a:spcBef>
            </a:pPr>
            <a:r>
              <a:rPr lang="ar-EG" b="1" smtClean="0"/>
              <a:t>الشريحة 3</a:t>
            </a:r>
            <a:endParaRPr lang="en-GB" b="1" dirty="0" smtClean="0"/>
          </a:p>
          <a:p>
            <a:pPr eaLnBrk="1" hangingPunct="1">
              <a:spcBef>
                <a:spcPct val="0"/>
              </a:spcBef>
            </a:pPr>
            <a:endParaRPr lang="en-GB" dirty="0"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0E8B3A54-EE3A-4ADD-B3F8-F3C28DDAB8D6}" type="slidenum">
              <a:rPr lang="en-GB" smtClean="0"/>
              <a:pPr eaLnBrk="1" hangingPunct="1"/>
              <a:t>19</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0567023-9062-41D6-BB7F-C7B9F18E44FD}" type="slidenum">
              <a:rPr lang="en-GB" smtClean="0"/>
              <a:pPr eaLnBrk="1" hangingPunct="1"/>
              <a:t>2</a:t>
            </a:fld>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07FD479-3DB9-473E-B87E-E76E033A2844}" type="slidenum">
              <a:rPr lang="en-GB" smtClean="0"/>
              <a:pPr eaLnBrk="1" hangingPunct="1"/>
              <a:t>20</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C3D1552-E129-48E8-BC65-3DC9AFAFC7DE}" type="slidenum">
              <a:rPr lang="en-GB" smtClean="0"/>
              <a:pPr eaLnBrk="1" hangingPunct="1"/>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9BE8A775-9BDF-4A20-9AAE-9996B50CF39D}" type="slidenum">
              <a:rPr lang="en-GB" smtClean="0"/>
              <a:pPr eaLnBrk="1" hangingPunct="1"/>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b="1" smtClean="0"/>
          </a:p>
          <a:p>
            <a:pPr eaLnBrk="1" hangingPunct="1">
              <a:spcBef>
                <a:spcPct val="0"/>
              </a:spcBef>
            </a:pPr>
            <a:endParaRPr lang="en-GB"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EA9955D4-09F0-410C-8659-7D25A27A9570}" type="slidenum">
              <a:rPr lang="en-GB" smtClean="0"/>
              <a:pPr eaLnBrk="1" hangingPunct="1"/>
              <a:t>5</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6</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8</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just" rtl="1" eaLnBrk="1" hangingPunct="1">
              <a:spcBef>
                <a:spcPct val="0"/>
              </a:spcBef>
            </a:pPr>
            <a:r>
              <a:rPr lang="ar-EG" dirty="0" smtClean="0"/>
              <a:t>عندما يبدأ صاحب الحق عملية اختبار  المعقولية فإنه يقع عليه واجب توجيه طلبه</a:t>
            </a:r>
            <a:r>
              <a:rPr lang="ar-EG" baseline="0" dirty="0" smtClean="0"/>
              <a:t> للحصول على التدبير </a:t>
            </a:r>
            <a:r>
              <a:rPr lang="ar-EG" baseline="0" dirty="0" err="1" smtClean="0"/>
              <a:t>التيسيري</a:t>
            </a:r>
            <a:r>
              <a:rPr lang="ar-EG" baseline="0" dirty="0" smtClean="0"/>
              <a:t> إلى صاحب الواجب الملائم. وعندما يتم توجيه الطلب إلى كيان للحصول على تدبير تيسيري ويثبت هذا الكيان أنه ليس صاحب الواجب أو أن هناك صاحب واجب يتحمل الالتزام الأساسي، فإن هذا الكيان يستطيع أن يرفض توفير التدبير </a:t>
            </a:r>
            <a:r>
              <a:rPr lang="ar-EG" baseline="0" dirty="0" err="1" smtClean="0"/>
              <a:t>التيسيري</a:t>
            </a:r>
            <a:r>
              <a:rPr lang="ar-EG" baseline="0" dirty="0" smtClean="0"/>
              <a:t> بدون أن يجر على نفسه الاتهام بالتمييز على أساس الإعاقة. وينبغي أن تحدِّد القوانين أو اللوائح صاحب الواجب لكي يمكن تجنب إلقاء عبء اكتشاف الأهلية على الشخص ذي الإعاقة الذي يطلب التدبير </a:t>
            </a:r>
            <a:r>
              <a:rPr lang="ar-EG" baseline="0" dirty="0" err="1" smtClean="0"/>
              <a:t>التيسيري</a:t>
            </a:r>
            <a:endParaRPr lang="en-GB" dirty="0" smtClean="0"/>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A48E679-4245-4D2E-A5BD-003AE7FB0B5A}" type="slidenum">
              <a:rPr lang="en-GB" smtClean="0"/>
              <a:pPr eaLnBrk="1" hangingPunct="1"/>
              <a:t>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Image 9" descr="OHCHR_logo_EN_blu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9300" y="6018213"/>
            <a:ext cx="18256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UN_log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8725" y="6188075"/>
            <a:ext cx="5746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Image 8" descr="title_slide_background_3_shine.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0"/>
            <a:ext cx="91551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12"/>
          <p:cNvCxnSpPr/>
          <p:nvPr userDrawn="1"/>
        </p:nvCxnSpPr>
        <p:spPr>
          <a:xfrm rot="5400000">
            <a:off x="-849312" y="1438275"/>
            <a:ext cx="2874962"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12" descr="ppt_white"/>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78313" y="5413375"/>
            <a:ext cx="41402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723900" y="2041240"/>
            <a:ext cx="6590166" cy="1150263"/>
          </a:xfrm>
        </p:spPr>
        <p:txBody>
          <a:bodyPr/>
          <a:lstStyle>
            <a:lvl1pPr>
              <a:defRPr sz="2800" b="1" baseline="0">
                <a:solidFill>
                  <a:schemeClr val="bg1"/>
                </a:solidFill>
              </a:defRPr>
            </a:lvl1pPr>
          </a:lstStyle>
          <a:p>
            <a:r>
              <a:rPr lang="en-US" smtClean="0"/>
              <a:t>Cliquez et modifiez le titre</a:t>
            </a:r>
            <a:endParaRPr lang="fr-FR" dirty="0"/>
          </a:p>
        </p:txBody>
      </p:sp>
      <p:sp>
        <p:nvSpPr>
          <p:cNvPr id="3" name="Sous-titre 2"/>
          <p:cNvSpPr>
            <a:spLocks noGrp="1"/>
          </p:cNvSpPr>
          <p:nvPr>
            <p:ph type="subTitle" idx="1"/>
          </p:nvPr>
        </p:nvSpPr>
        <p:spPr>
          <a:xfrm>
            <a:off x="723900" y="4248607"/>
            <a:ext cx="6590166" cy="978756"/>
          </a:xfrm>
        </p:spPr>
        <p:txBody>
          <a:bodyPr>
            <a:normAutofit/>
          </a:bodyPr>
          <a:lstStyle>
            <a:lvl1pPr marL="0" indent="0" algn="l">
              <a:buNone/>
              <a:defRPr sz="2000"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Cliquez</a:t>
            </a:r>
            <a:r>
              <a:rPr lang="en-US" dirty="0" smtClean="0"/>
              <a:t> pour modifier le style des </a:t>
            </a:r>
            <a:r>
              <a:rPr lang="en-US" dirty="0" err="1" smtClean="0"/>
              <a:t>sous-titres</a:t>
            </a:r>
            <a:r>
              <a:rPr lang="en-US" dirty="0" smtClean="0"/>
              <a:t> du masque</a:t>
            </a:r>
            <a:endParaRPr lang="fr-FR" dirty="0"/>
          </a:p>
        </p:txBody>
      </p:sp>
    </p:spTree>
    <p:extLst>
      <p:ext uri="{BB962C8B-B14F-4D97-AF65-F5344CB8AC3E}">
        <p14:creationId xmlns:p14="http://schemas.microsoft.com/office/powerpoint/2010/main" val="30124358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tx2"/>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740832" y="1498601"/>
            <a:ext cx="7567085" cy="4477698"/>
          </a:xfrm>
        </p:spPr>
        <p:txBody>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e la date 3"/>
          <p:cNvSpPr>
            <a:spLocks noGrp="1"/>
          </p:cNvSpPr>
          <p:nvPr>
            <p:ph type="dt" sz="half" idx="10"/>
          </p:nvPr>
        </p:nvSpPr>
        <p:spPr/>
        <p:txBody>
          <a:bodyPr/>
          <a:lstStyle>
            <a:lvl1pPr>
              <a:defRPr/>
            </a:lvl1pPr>
          </a:lstStyle>
          <a:p>
            <a:pPr>
              <a:defRPr/>
            </a:pPr>
            <a:fld id="{69243AB9-F9DF-46D0-9C4D-288161D82B06}" type="datetime1">
              <a:rPr lang="fr-FR"/>
              <a:pPr>
                <a:defRPr/>
              </a:pPr>
              <a:t>29/09/2015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014482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sz="half" idx="1"/>
          </p:nvPr>
        </p:nvSpPr>
        <p:spPr>
          <a:xfrm>
            <a:off x="740832" y="1498601"/>
            <a:ext cx="3754968"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contenu 3"/>
          <p:cNvSpPr>
            <a:spLocks noGrp="1"/>
          </p:cNvSpPr>
          <p:nvPr>
            <p:ph sz="half" idx="2"/>
          </p:nvPr>
        </p:nvSpPr>
        <p:spPr>
          <a:xfrm>
            <a:off x="4648200" y="1498601"/>
            <a:ext cx="3659717"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e la date 3"/>
          <p:cNvSpPr>
            <a:spLocks noGrp="1"/>
          </p:cNvSpPr>
          <p:nvPr>
            <p:ph type="dt" sz="half" idx="10"/>
          </p:nvPr>
        </p:nvSpPr>
        <p:spPr/>
        <p:txBody>
          <a:bodyPr/>
          <a:lstStyle>
            <a:lvl1pPr>
              <a:defRPr/>
            </a:lvl1pPr>
          </a:lstStyle>
          <a:p>
            <a:pPr>
              <a:defRPr/>
            </a:pPr>
            <a:fld id="{4966AB32-F3D4-453C-BD6E-4CAA2379DF48}" type="datetime1">
              <a:rPr lang="fr-FR"/>
              <a:pPr>
                <a:defRPr/>
              </a:pPr>
              <a:t>29/09/2015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709298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texte 2"/>
          <p:cNvSpPr>
            <a:spLocks noGrp="1"/>
          </p:cNvSpPr>
          <p:nvPr>
            <p:ph type="body" idx="1"/>
          </p:nvPr>
        </p:nvSpPr>
        <p:spPr>
          <a:xfrm>
            <a:off x="740832" y="1498600"/>
            <a:ext cx="3756556"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4" name="Espace réservé du contenu 3"/>
          <p:cNvSpPr>
            <a:spLocks noGrp="1"/>
          </p:cNvSpPr>
          <p:nvPr>
            <p:ph sz="half" idx="2"/>
          </p:nvPr>
        </p:nvSpPr>
        <p:spPr>
          <a:xfrm>
            <a:off x="740832" y="2174875"/>
            <a:ext cx="3756556"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u texte 4"/>
          <p:cNvSpPr>
            <a:spLocks noGrp="1"/>
          </p:cNvSpPr>
          <p:nvPr>
            <p:ph type="body" sz="quarter" idx="3"/>
          </p:nvPr>
        </p:nvSpPr>
        <p:spPr>
          <a:xfrm>
            <a:off x="4645026" y="1498600"/>
            <a:ext cx="3662892"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6" name="Espace réservé du contenu 5"/>
          <p:cNvSpPr>
            <a:spLocks noGrp="1"/>
          </p:cNvSpPr>
          <p:nvPr>
            <p:ph sz="quarter" idx="4"/>
          </p:nvPr>
        </p:nvSpPr>
        <p:spPr>
          <a:xfrm>
            <a:off x="4645026" y="2174875"/>
            <a:ext cx="3662892"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7" name="Espace réservé de la date 3"/>
          <p:cNvSpPr>
            <a:spLocks noGrp="1"/>
          </p:cNvSpPr>
          <p:nvPr>
            <p:ph type="dt" sz="half" idx="10"/>
          </p:nvPr>
        </p:nvSpPr>
        <p:spPr/>
        <p:txBody>
          <a:bodyPr/>
          <a:lstStyle>
            <a:lvl1pPr>
              <a:defRPr/>
            </a:lvl1pPr>
          </a:lstStyle>
          <a:p>
            <a:pPr>
              <a:defRPr/>
            </a:pPr>
            <a:fld id="{7C4161DA-FDD2-4FF5-B829-462B05951E1B}" type="datetime1">
              <a:rPr lang="fr-FR"/>
              <a:pPr>
                <a:defRPr/>
              </a:pPr>
              <a:t>29/09/2015</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377313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e la date 3"/>
          <p:cNvSpPr>
            <a:spLocks noGrp="1"/>
          </p:cNvSpPr>
          <p:nvPr>
            <p:ph type="dt" sz="half" idx="10"/>
          </p:nvPr>
        </p:nvSpPr>
        <p:spPr/>
        <p:txBody>
          <a:bodyPr/>
          <a:lstStyle>
            <a:lvl1pPr>
              <a:defRPr/>
            </a:lvl1pPr>
          </a:lstStyle>
          <a:p>
            <a:pPr>
              <a:defRPr/>
            </a:pPr>
            <a:fld id="{AE5C9011-5122-495B-8258-1D609FEBDB4F}" type="datetime1">
              <a:rPr lang="fr-FR"/>
              <a:pPr>
                <a:defRPr/>
              </a:pPr>
              <a:t>29/09/2015</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994021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14485B7B-FB10-4DF8-9800-15A98B20577D}" type="datetime1">
              <a:rPr lang="fr-FR"/>
              <a:pPr>
                <a:defRPr/>
              </a:pPr>
              <a:t>29/09/2015</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84010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14397" y="273050"/>
            <a:ext cx="2751116" cy="1162050"/>
          </a:xfrm>
        </p:spPr>
        <p:txBody>
          <a:bodyPr/>
          <a:lstStyle>
            <a:lvl1pPr algn="l">
              <a:defRPr sz="20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3575050" y="273051"/>
            <a:ext cx="4759583" cy="5703248"/>
          </a:xfrm>
        </p:spPr>
        <p:txBody>
          <a:bodyPr/>
          <a:lstStyle>
            <a:lvl1pPr>
              <a:defRPr sz="26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texte 3"/>
          <p:cNvSpPr>
            <a:spLocks noGrp="1"/>
          </p:cNvSpPr>
          <p:nvPr>
            <p:ph type="body" sz="half" idx="2"/>
          </p:nvPr>
        </p:nvSpPr>
        <p:spPr>
          <a:xfrm>
            <a:off x="714397" y="1435101"/>
            <a:ext cx="2751116" cy="45709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7" name="Espace réservé de la date 4"/>
          <p:cNvSpPr>
            <a:spLocks noGrp="1"/>
          </p:cNvSpPr>
          <p:nvPr>
            <p:ph type="dt" sz="half" idx="10"/>
          </p:nvPr>
        </p:nvSpPr>
        <p:spPr>
          <a:xfrm>
            <a:off x="714375" y="6356350"/>
            <a:ext cx="2751138" cy="365125"/>
          </a:xfrm>
        </p:spPr>
        <p:txBody>
          <a:bodyPr/>
          <a:lstStyle>
            <a:lvl1pPr>
              <a:defRPr/>
            </a:lvl1pPr>
          </a:lstStyle>
          <a:p>
            <a:pPr>
              <a:defRPr/>
            </a:pPr>
            <a:fld id="{E3B872F5-514F-4212-8457-25706A73EA48}" type="datetime1">
              <a:rPr lang="fr-FR"/>
              <a:pPr>
                <a:defRPr/>
              </a:pPr>
              <a:t>29/09/2015</a:t>
            </a:fld>
            <a:endParaRPr lang="fr-FR"/>
          </a:p>
        </p:txBody>
      </p:sp>
      <p:sp>
        <p:nvSpPr>
          <p:cNvPr id="8" name="Espace réservé du pied de page 5"/>
          <p:cNvSpPr>
            <a:spLocks noGrp="1"/>
          </p:cNvSpPr>
          <p:nvPr>
            <p:ph type="ftr" sz="quarter" idx="11"/>
          </p:nvPr>
        </p:nvSpPr>
        <p:spPr>
          <a:xfrm>
            <a:off x="3575050" y="6356350"/>
            <a:ext cx="3659188" cy="365125"/>
          </a:xfrm>
        </p:spPr>
        <p:txBody>
          <a:bodyPr/>
          <a:lstStyle>
            <a:lvl1pPr algn="l">
              <a:defRPr/>
            </a:lvl1pPr>
          </a:lstStyle>
          <a:p>
            <a:pPr>
              <a:defRPr/>
            </a:pPr>
            <a:endParaRPr lang="fr-FR"/>
          </a:p>
        </p:txBody>
      </p:sp>
    </p:spTree>
    <p:extLst>
      <p:ext uri="{BB962C8B-B14F-4D97-AF65-F5344CB8AC3E}">
        <p14:creationId xmlns:p14="http://schemas.microsoft.com/office/powerpoint/2010/main" val="2290231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37073" y="4808256"/>
            <a:ext cx="7563541" cy="423001"/>
          </a:xfrm>
        </p:spPr>
        <p:txBody>
          <a:bodyPr anchor="b"/>
          <a:lstStyle>
            <a:lvl1pPr algn="l">
              <a:defRPr sz="22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pour une image  2"/>
          <p:cNvSpPr>
            <a:spLocks noGrp="1"/>
          </p:cNvSpPr>
          <p:nvPr>
            <p:ph type="pic" idx="1"/>
          </p:nvPr>
        </p:nvSpPr>
        <p:spPr>
          <a:xfrm>
            <a:off x="850473" y="612775"/>
            <a:ext cx="7450141"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737073" y="5231258"/>
            <a:ext cx="7563541" cy="60896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7" name="Espace réservé de la date 4"/>
          <p:cNvSpPr>
            <a:spLocks noGrp="1"/>
          </p:cNvSpPr>
          <p:nvPr>
            <p:ph type="dt" sz="half" idx="10"/>
          </p:nvPr>
        </p:nvSpPr>
        <p:spPr>
          <a:xfrm>
            <a:off x="850900" y="6356350"/>
            <a:ext cx="1739900" cy="365125"/>
          </a:xfrm>
        </p:spPr>
        <p:txBody>
          <a:bodyPr/>
          <a:lstStyle>
            <a:lvl1pPr>
              <a:defRPr/>
            </a:lvl1pPr>
          </a:lstStyle>
          <a:p>
            <a:pPr>
              <a:defRPr/>
            </a:pPr>
            <a:fld id="{FC3F4E27-22F6-4CE6-964E-8498F5F4A205}" type="datetime1">
              <a:rPr lang="fr-FR"/>
              <a:pPr>
                <a:defRPr/>
              </a:pPr>
              <a:t>29/09/2015</a:t>
            </a:fld>
            <a:endParaRPr lang="fr-FR"/>
          </a:p>
        </p:txBody>
      </p:sp>
      <p:sp>
        <p:nvSpPr>
          <p:cNvPr id="8" name="Espace réservé du pied de page 5"/>
          <p:cNvSpPr>
            <a:spLocks noGrp="1"/>
          </p:cNvSpPr>
          <p:nvPr>
            <p:ph type="ftr" sz="quarter" idx="11"/>
          </p:nvPr>
        </p:nvSpPr>
        <p:spPr/>
        <p:txBody>
          <a:bodyPr/>
          <a:lstStyle>
            <a:lvl1pPr algn="l">
              <a:defRPr/>
            </a:lvl1pPr>
          </a:lstStyle>
          <a:p>
            <a:pPr>
              <a:defRPr/>
            </a:pPr>
            <a:endParaRPr lang="fr-FR"/>
          </a:p>
        </p:txBody>
      </p:sp>
    </p:spTree>
    <p:extLst>
      <p:ext uri="{BB962C8B-B14F-4D97-AF65-F5344CB8AC3E}">
        <p14:creationId xmlns:p14="http://schemas.microsoft.com/office/powerpoint/2010/main" val="1939971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41363" y="274638"/>
            <a:ext cx="75660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GB" smtClean="0"/>
          </a:p>
        </p:txBody>
      </p:sp>
      <p:sp>
        <p:nvSpPr>
          <p:cNvPr id="1027" name="Espace réservé du texte 2"/>
          <p:cNvSpPr>
            <a:spLocks noGrp="1"/>
          </p:cNvSpPr>
          <p:nvPr>
            <p:ph type="body" idx="1"/>
          </p:nvPr>
        </p:nvSpPr>
        <p:spPr bwMode="auto">
          <a:xfrm>
            <a:off x="741363" y="1498600"/>
            <a:ext cx="7566025" cy="442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smtClean="0"/>
          </a:p>
        </p:txBody>
      </p:sp>
      <p:sp>
        <p:nvSpPr>
          <p:cNvPr id="4" name="Espace réservé de la date 3"/>
          <p:cNvSpPr>
            <a:spLocks noGrp="1"/>
          </p:cNvSpPr>
          <p:nvPr>
            <p:ph type="dt" sz="half" idx="2"/>
          </p:nvPr>
        </p:nvSpPr>
        <p:spPr>
          <a:xfrm>
            <a:off x="741363" y="6356350"/>
            <a:ext cx="1849437"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474747"/>
                </a:solidFill>
                <a:ea typeface="ＭＳ Ｐゴシック" pitchFamily="-108" charset="-128"/>
                <a:cs typeface="Arial" charset="0"/>
              </a:defRPr>
            </a:lvl1pPr>
          </a:lstStyle>
          <a:p>
            <a:pPr>
              <a:defRPr/>
            </a:pPr>
            <a:fld id="{C873D5DF-F976-4EFA-833E-90A9D45E67E5}" type="datetime1">
              <a:rPr lang="fr-FR"/>
              <a:pPr>
                <a:defRPr/>
              </a:pPr>
              <a:t>29/09/2015</a:t>
            </a:fld>
            <a:endParaRPr lang="fr-FR"/>
          </a:p>
        </p:txBody>
      </p:sp>
      <p:sp>
        <p:nvSpPr>
          <p:cNvPr id="5" name="Espace réservé du pied de page 4"/>
          <p:cNvSpPr>
            <a:spLocks noGrp="1"/>
          </p:cNvSpPr>
          <p:nvPr>
            <p:ph type="ftr" sz="quarter" idx="3"/>
          </p:nvPr>
        </p:nvSpPr>
        <p:spPr>
          <a:xfrm>
            <a:off x="2824163" y="6356350"/>
            <a:ext cx="32639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lumMod val="90000"/>
                    <a:lumOff val="10000"/>
                  </a:schemeClr>
                </a:solidFill>
                <a:latin typeface="Arial"/>
                <a:ea typeface="+mn-ea"/>
                <a:cs typeface="Arial"/>
              </a:defRPr>
            </a:lvl1pPr>
          </a:lstStyle>
          <a:p>
            <a:pPr>
              <a:defRPr/>
            </a:pPr>
            <a:endParaRPr lang="fr-FR"/>
          </a:p>
        </p:txBody>
      </p:sp>
      <p:cxnSp>
        <p:nvCxnSpPr>
          <p:cNvPr id="12"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031" name="Picture 9" descr="ppt"/>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19" r:id="rId1"/>
    <p:sldLayoutId id="2147483914" r:id="rId2"/>
    <p:sldLayoutId id="2147483915" r:id="rId3"/>
    <p:sldLayoutId id="2147483916" r:id="rId4"/>
    <p:sldLayoutId id="2147483917" r:id="rId5"/>
    <p:sldLayoutId id="2147483918" r:id="rId6"/>
    <p:sldLayoutId id="2147483920" r:id="rId7"/>
    <p:sldLayoutId id="2147483921" r:id="rId8"/>
  </p:sldLayoutIdLst>
  <p:timing>
    <p:tnLst>
      <p:par>
        <p:cTn id="1" dur="indefinite" restart="never" nodeType="tmRoot"/>
      </p:par>
    </p:tnLst>
  </p:timing>
  <p:txStyles>
    <p:title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p:titleStyle>
    <p:bodyStyle>
      <a:lvl1pPr marL="342900" indent="-342900" algn="l" defTabSz="457200" rtl="0" eaLnBrk="0" fontAlgn="base" hangingPunct="0">
        <a:spcBef>
          <a:spcPct val="20000"/>
        </a:spcBef>
        <a:spcAft>
          <a:spcPct val="0"/>
        </a:spcAft>
        <a:buClr>
          <a:schemeClr val="tx2"/>
        </a:buClr>
        <a:buFont typeface="Wingdings" pitchFamily="2" charset="2"/>
        <a:buChar char="§"/>
        <a:defRPr sz="2600" kern="1200">
          <a:solidFill>
            <a:schemeClr val="tx1"/>
          </a:solidFill>
          <a:latin typeface="Arial"/>
          <a:ea typeface="ＭＳ Ｐゴシック" pitchFamily="-108" charset="-128"/>
          <a:cs typeface="Arial"/>
        </a:defRPr>
      </a:lvl1pPr>
      <a:lvl2pPr marL="742950" indent="-285750" algn="l" defTabSz="457200" rtl="0" eaLnBrk="0" fontAlgn="base" hangingPunct="0">
        <a:spcBef>
          <a:spcPct val="20000"/>
        </a:spcBef>
        <a:spcAft>
          <a:spcPct val="0"/>
        </a:spcAft>
        <a:buClr>
          <a:schemeClr val="tx2"/>
        </a:buClr>
        <a:buFont typeface="Wingdings" pitchFamily="2" charset="2"/>
        <a:buChar char="§"/>
        <a:defRPr sz="2400" kern="1200">
          <a:solidFill>
            <a:schemeClr val="tx1"/>
          </a:solidFill>
          <a:latin typeface="Arial"/>
          <a:ea typeface="ＭＳ Ｐゴシック" pitchFamily="-108" charset="-128"/>
          <a:cs typeface="Arial"/>
        </a:defRPr>
      </a:lvl2pPr>
      <a:lvl3pPr marL="1143000" indent="-228600" algn="l" defTabSz="457200" rtl="0" eaLnBrk="0" fontAlgn="base" hangingPunct="0">
        <a:spcBef>
          <a:spcPct val="20000"/>
        </a:spcBef>
        <a:spcAft>
          <a:spcPct val="0"/>
        </a:spcAft>
        <a:buClr>
          <a:schemeClr val="tx2"/>
        </a:buClr>
        <a:buFont typeface="Wingdings" pitchFamily="2" charset="2"/>
        <a:buChar char="§"/>
        <a:defRPr sz="2200" kern="1200">
          <a:solidFill>
            <a:schemeClr val="tx1"/>
          </a:solidFill>
          <a:latin typeface="Arial"/>
          <a:ea typeface="ＭＳ Ｐゴシック" pitchFamily="-108" charset="-128"/>
          <a:cs typeface="Arial"/>
        </a:defRPr>
      </a:lvl3pPr>
      <a:lvl4pPr marL="16002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4pPr>
      <a:lvl5pPr marL="2057400" indent="-228600" algn="l" defTabSz="457200" rtl="0" eaLnBrk="0" fontAlgn="base" hangingPunct="0">
        <a:spcBef>
          <a:spcPct val="20000"/>
        </a:spcBef>
        <a:spcAft>
          <a:spcPct val="0"/>
        </a:spcAft>
        <a:buClr>
          <a:schemeClr val="tx2"/>
        </a:buClr>
        <a:buFont typeface="Wingdings" pitchFamily="2" charset="2"/>
        <a:buChar char="§"/>
        <a:defRPr sz="2000" kern="1200">
          <a:solidFill>
            <a:schemeClr val="tx1"/>
          </a:solidFill>
          <a:latin typeface="Arial"/>
          <a:ea typeface="ＭＳ Ｐゴシック" pitchFamily="-108"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10"/>
          <p:cNvSpPr>
            <a:spLocks noGrp="1"/>
          </p:cNvSpPr>
          <p:nvPr>
            <p:ph type="ctrTitle"/>
          </p:nvPr>
        </p:nvSpPr>
        <p:spPr>
          <a:xfrm>
            <a:off x="723900" y="1930400"/>
            <a:ext cx="7348538" cy="1149350"/>
          </a:xfrm>
        </p:spPr>
        <p:txBody>
          <a:bodyPr/>
          <a:lstStyle/>
          <a:p>
            <a:pPr algn="r" rtl="1"/>
            <a:r>
              <a:rPr lang="ar-EG" sz="3400" dirty="0" smtClean="0">
                <a:latin typeface="Arial" charset="0"/>
                <a:ea typeface="ＭＳ Ｐゴシック" pitchFamily="34" charset="-128"/>
                <a:cs typeface="Arial" charset="0"/>
              </a:rPr>
              <a:t>التمييز على أساس الإعاقة</a:t>
            </a:r>
            <a:endParaRPr lang="en-GB" sz="3400" dirty="0" smtClean="0">
              <a:latin typeface="Arial" charset="0"/>
              <a:ea typeface="ＭＳ Ｐゴシック" pitchFamily="34" charset="-128"/>
              <a:cs typeface="Arial" charset="0"/>
            </a:endParaRPr>
          </a:p>
        </p:txBody>
      </p:sp>
      <p:sp>
        <p:nvSpPr>
          <p:cNvPr id="5123" name="Sous-titre 9"/>
          <p:cNvSpPr>
            <a:spLocks noGrp="1"/>
          </p:cNvSpPr>
          <p:nvPr>
            <p:ph type="subTitle" idx="1"/>
          </p:nvPr>
        </p:nvSpPr>
        <p:spPr>
          <a:xfrm>
            <a:off x="723900" y="4248150"/>
            <a:ext cx="6589713" cy="979488"/>
          </a:xfrm>
        </p:spPr>
        <p:txBody>
          <a:bodyPr/>
          <a:lstStyle/>
          <a:p>
            <a:pPr algn="r" rtl="1"/>
            <a:r>
              <a:rPr lang="ar-SA" sz="3200" b="1" dirty="0" smtClean="0">
                <a:solidFill>
                  <a:schemeClr val="bg1"/>
                </a:solidFill>
                <a:latin typeface="Arial" charset="0"/>
                <a:ea typeface="ＭＳ Ｐゴシック" pitchFamily="34" charset="-128"/>
                <a:cs typeface="Arial" charset="0"/>
              </a:rPr>
              <a:t>الوحدة 5</a:t>
            </a:r>
            <a:endParaRPr lang="en-US" sz="3200" b="1" dirty="0" smtClean="0">
              <a:solidFill>
                <a:schemeClr val="bg1"/>
              </a:solidFill>
              <a:latin typeface="Arial" charset="0"/>
              <a:ea typeface="ＭＳ Ｐゴシック" pitchFamily="34" charset="-128"/>
              <a:cs typeface="Arial" charset="0"/>
            </a:endParaRPr>
          </a:p>
        </p:txBody>
      </p:sp>
      <p:sp>
        <p:nvSpPr>
          <p:cNvPr id="4" name="Text Box 4"/>
          <p:cNvSpPr txBox="1">
            <a:spLocks noChangeArrowheads="1"/>
          </p:cNvSpPr>
          <p:nvPr/>
        </p:nvSpPr>
        <p:spPr bwMode="auto">
          <a:xfrm>
            <a:off x="6362700" y="5600700"/>
            <a:ext cx="2257425" cy="1012825"/>
          </a:xfrm>
          <a:prstGeom prst="rect">
            <a:avLst/>
          </a:prstGeom>
          <a:solidFill>
            <a:srgbClr val="006FB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5000"/>
              </a:spcBef>
              <a:spcAft>
                <a:spcPts val="0"/>
              </a:spcAft>
              <a:buClrTx/>
              <a:buSzTx/>
              <a:buFontTx/>
              <a:buNone/>
              <a:tabLst/>
              <a:defRPr/>
            </a:pPr>
            <a:r>
              <a:rPr kumimoji="0" lang="ar-EG" sz="1800" b="0" i="0" u="none" strike="noStrike" kern="0" cap="none" spc="0" normalizeH="0" baseline="0" noProof="0" dirty="0">
                <a:ln>
                  <a:noFill/>
                </a:ln>
                <a:solidFill>
                  <a:sysClr val="window" lastClr="FFFFFF"/>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5000"/>
              </a:spcBef>
              <a:spcAft>
                <a:spcPts val="0"/>
              </a:spcAft>
              <a:buClrTx/>
              <a:buSzTx/>
              <a:buFontTx/>
              <a:buNone/>
              <a:tabLst/>
              <a:defRPr/>
            </a:pPr>
            <a:r>
              <a:rPr kumimoji="0" lang="ar-EG" sz="1800" b="1" i="0" u="none" strike="noStrike" kern="0" cap="none" spc="0" normalizeH="0" baseline="0" noProof="0" dirty="0">
                <a:ln>
                  <a:noFill/>
                </a:ln>
                <a:solidFill>
                  <a:sysClr val="window" lastClr="FFFFFF"/>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5000"/>
              </a:spcBef>
              <a:spcAft>
                <a:spcPts val="0"/>
              </a:spcAft>
              <a:buClrTx/>
              <a:buSzTx/>
              <a:buFontTx/>
              <a:buNone/>
              <a:tabLst/>
              <a:defRPr/>
            </a:pPr>
            <a:r>
              <a:rPr kumimoji="0" lang="ar-EG" sz="1400" b="0" i="0" u="none" strike="noStrike" kern="0" cap="none" spc="0" normalizeH="0" baseline="0" noProof="0" dirty="0">
                <a:ln>
                  <a:noFill/>
                </a:ln>
                <a:solidFill>
                  <a:sysClr val="window" lastClr="FFFFFF"/>
                </a:solidFill>
                <a:effectLst/>
                <a:uLnTx/>
                <a:uFillTx/>
                <a:latin typeface="Arial" pitchFamily="34" charset="0"/>
                <a:cs typeface="Arial" pitchFamily="34" charset="0"/>
              </a:rPr>
              <a:t>مكتب المفوض السامي</a:t>
            </a:r>
            <a:endParaRPr kumimoji="0" lang="en-US" sz="1400" b="0" i="0" u="none" strike="noStrike" kern="0" cap="none" spc="0" normalizeH="0" baseline="0" noProof="0" dirty="0">
              <a:ln>
                <a:noFill/>
              </a:ln>
              <a:solidFill>
                <a:sysClr val="window" lastClr="FFFFFF"/>
              </a:solidFill>
              <a:effectLst/>
              <a:uLnTx/>
              <a:uFillTx/>
              <a:latin typeface="Arial" pitchFamily="34" charset="0"/>
              <a:cs typeface="Arial" pitchFamily="34" charset="0"/>
            </a:endParaRPr>
          </a:p>
        </p:txBody>
      </p:sp>
      <p:sp>
        <p:nvSpPr>
          <p:cNvPr id="5" name="Text Box 5"/>
          <p:cNvSpPr txBox="1">
            <a:spLocks noChangeArrowheads="1"/>
          </p:cNvSpPr>
          <p:nvPr/>
        </p:nvSpPr>
        <p:spPr bwMode="auto">
          <a:xfrm>
            <a:off x="3971925" y="6365875"/>
            <a:ext cx="1419225" cy="257175"/>
          </a:xfrm>
          <a:prstGeom prst="rect">
            <a:avLst/>
          </a:prstGeom>
          <a:solidFill>
            <a:srgbClr val="006FB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5000"/>
              </a:spcBef>
              <a:spcAft>
                <a:spcPts val="0"/>
              </a:spcAft>
              <a:buClrTx/>
              <a:buSzTx/>
              <a:buFontTx/>
              <a:buNone/>
              <a:tabLst/>
              <a:defRPr/>
            </a:pPr>
            <a:r>
              <a:rPr kumimoji="0" lang="ar-EG" sz="1400" b="0" i="0" u="none" strike="noStrike" kern="0" cap="none" spc="0" normalizeH="0" baseline="0" noProof="0" dirty="0">
                <a:ln>
                  <a:noFill/>
                </a:ln>
                <a:solidFill>
                  <a:sysClr val="window" lastClr="FFFFFF"/>
                </a:solidFill>
                <a:effectLst/>
                <a:uLnTx/>
                <a:uFillTx/>
                <a:latin typeface="Arial" pitchFamily="34" charset="0"/>
                <a:cs typeface="Arial" pitchFamily="34" charset="0"/>
              </a:rPr>
              <a:t>الأمم المتحدة</a:t>
            </a:r>
            <a:endParaRPr kumimoji="0" lang="en-US" sz="1400" b="0" i="0" u="none" strike="noStrike" kern="0" cap="none" spc="0" normalizeH="0" baseline="0" noProof="0" dirty="0">
              <a:ln>
                <a:noFill/>
              </a:ln>
              <a:solidFill>
                <a:sysClr val="window" lastClr="FFFFFF"/>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rtl="1" eaLnBrk="1" hangingPunct="1"/>
            <a:r>
              <a:rPr lang="ar-SA" sz="3600" dirty="0" smtClean="0">
                <a:latin typeface="Arial" charset="0"/>
                <a:ea typeface="ＭＳ Ｐゴシック" pitchFamily="34" charset="-128"/>
                <a:cs typeface="Arial" charset="0"/>
              </a:rPr>
              <a:t>الترتيبات </a:t>
            </a:r>
            <a:r>
              <a:rPr lang="ar-SA" sz="3600" dirty="0" err="1" smtClean="0">
                <a:latin typeface="Arial" charset="0"/>
                <a:ea typeface="ＭＳ Ｐゴシック" pitchFamily="34" charset="-128"/>
                <a:cs typeface="Arial" charset="0"/>
              </a:rPr>
              <a:t>التيسيرية</a:t>
            </a:r>
            <a:r>
              <a:rPr lang="ar-SA" sz="3600" dirty="0" smtClean="0">
                <a:latin typeface="Arial" charset="0"/>
                <a:ea typeface="ＭＳ Ｐゴシック" pitchFamily="34" charset="-128"/>
                <a:cs typeface="Arial" charset="0"/>
              </a:rPr>
              <a:t> المعقولة</a:t>
            </a:r>
            <a:br>
              <a:rPr lang="ar-SA" sz="3600" dirty="0" smtClean="0">
                <a:latin typeface="Arial" charset="0"/>
                <a:ea typeface="ＭＳ Ｐゴシック" pitchFamily="34" charset="-128"/>
                <a:cs typeface="Arial" charset="0"/>
              </a:rPr>
            </a:br>
            <a:r>
              <a:rPr lang="ar-SA" sz="3200" dirty="0" smtClean="0">
                <a:latin typeface="Arial" charset="0"/>
                <a:ea typeface="ＭＳ Ｐゴシック" pitchFamily="34" charset="-128"/>
                <a:cs typeface="Arial" charset="0"/>
              </a:rPr>
              <a:t>الحوار التفاعلي</a:t>
            </a:r>
            <a:endParaRPr lang="fr-FR" sz="32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just" eaLnBrk="1" hangingPunct="1">
              <a:lnSpc>
                <a:spcPct val="90000"/>
              </a:lnSpc>
              <a:spcBef>
                <a:spcPct val="20000"/>
              </a:spcBef>
              <a:buClr>
                <a:schemeClr val="tx2"/>
              </a:buClr>
            </a:pPr>
            <a:endParaRPr lang="en-US" sz="3600" b="1" dirty="0">
              <a:solidFill>
                <a:schemeClr val="tx2"/>
              </a:solidFill>
              <a:cs typeface="Arial" charset="0"/>
            </a:endParaRPr>
          </a:p>
          <a:p>
            <a:pPr marL="457200" indent="-457200" algn="just" rtl="1" eaLnBrk="1" hangingPunct="1">
              <a:lnSpc>
                <a:spcPct val="90000"/>
              </a:lnSpc>
              <a:spcBef>
                <a:spcPct val="20000"/>
              </a:spcBef>
              <a:buClr>
                <a:schemeClr val="tx2"/>
              </a:buClr>
              <a:buFont typeface="Arial" panose="020B0604020202020204" pitchFamily="34" charset="0"/>
              <a:buChar char="•"/>
            </a:pPr>
            <a:r>
              <a:rPr lang="ar-SA" sz="2400" dirty="0" smtClean="0"/>
              <a:t>ينبغي أن يشارك صاحب الواجب وصاحب الحق في حوار تفاعلي من أجل تعيين الترتيبات اللازمة</a:t>
            </a:r>
            <a:endParaRPr lang="en-US" sz="2400" dirty="0" smtClean="0"/>
          </a:p>
          <a:p>
            <a:pPr algn="just" rtl="1" eaLnBrk="1" hangingPunct="1">
              <a:lnSpc>
                <a:spcPct val="90000"/>
              </a:lnSpc>
              <a:spcBef>
                <a:spcPct val="20000"/>
              </a:spcBef>
              <a:buClr>
                <a:schemeClr val="tx2"/>
              </a:buClr>
            </a:pPr>
            <a:endParaRPr lang="en-US" sz="2200" dirty="0">
              <a:cs typeface="Arial" charset="0"/>
            </a:endParaRPr>
          </a:p>
          <a:p>
            <a:pPr marL="457200" indent="-457200" algn="just" rtl="1" eaLnBrk="1" hangingPunct="1">
              <a:lnSpc>
                <a:spcPct val="90000"/>
              </a:lnSpc>
              <a:spcBef>
                <a:spcPct val="20000"/>
              </a:spcBef>
              <a:buClr>
                <a:schemeClr val="tx2"/>
              </a:buClr>
              <a:buFont typeface="Arial" panose="020B0604020202020204" pitchFamily="34" charset="0"/>
              <a:buChar char="•"/>
            </a:pPr>
            <a:r>
              <a:rPr lang="ar-SA" sz="2200" dirty="0" smtClean="0">
                <a:cs typeface="Arial" charset="0"/>
              </a:rPr>
              <a:t>في حالة التوصل إلى اتفاق بينهما يتم توفير الترتيبات وتنتهي العملية</a:t>
            </a:r>
            <a:endParaRPr lang="en-US" sz="2200" dirty="0" smtClean="0">
              <a:cs typeface="Arial" charset="0"/>
            </a:endParaRPr>
          </a:p>
          <a:p>
            <a:pPr marL="457200" indent="-457200" algn="just" rtl="1" eaLnBrk="1" hangingPunct="1">
              <a:lnSpc>
                <a:spcPct val="90000"/>
              </a:lnSpc>
              <a:spcBef>
                <a:spcPct val="20000"/>
              </a:spcBef>
              <a:buClr>
                <a:schemeClr val="tx2"/>
              </a:buClr>
              <a:buFont typeface="Arial" panose="020B0604020202020204" pitchFamily="34" charset="0"/>
              <a:buChar char="•"/>
            </a:pPr>
            <a:endParaRPr lang="en-US" sz="2200" dirty="0">
              <a:cs typeface="Arial" charset="0"/>
            </a:endParaRPr>
          </a:p>
          <a:p>
            <a:pPr marL="457200" indent="-457200" algn="just" rtl="1" eaLnBrk="1" hangingPunct="1">
              <a:lnSpc>
                <a:spcPct val="90000"/>
              </a:lnSpc>
              <a:spcBef>
                <a:spcPct val="20000"/>
              </a:spcBef>
              <a:buClr>
                <a:schemeClr val="tx2"/>
              </a:buClr>
              <a:buFont typeface="Arial" panose="020B0604020202020204" pitchFamily="34" charset="0"/>
              <a:buChar char="•"/>
            </a:pPr>
            <a:r>
              <a:rPr lang="ar-SA" sz="2400" dirty="0" smtClean="0"/>
              <a:t>في حالة عدم التوصل إلى اتفاق يجب أن يثبت صاحب الواجب وجود مبرر موضوعي لتجنب المسؤولية على أساس التمييز</a:t>
            </a:r>
            <a:endParaRPr lang="en-GB" sz="2400" dirty="0"/>
          </a:p>
          <a:p>
            <a:pPr algn="just" eaLnBrk="1" hangingPunct="1">
              <a:lnSpc>
                <a:spcPct val="90000"/>
              </a:lnSpc>
              <a:spcBef>
                <a:spcPct val="20000"/>
              </a:spcBef>
              <a:buClr>
                <a:schemeClr val="tx2"/>
              </a:buClr>
            </a:pPr>
            <a:endParaRPr lang="en-US" sz="2200" dirty="0" smtClean="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extLst>
      <p:ext uri="{BB962C8B-B14F-4D97-AF65-F5344CB8AC3E}">
        <p14:creationId xmlns:p14="http://schemas.microsoft.com/office/powerpoint/2010/main" val="24239765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ar-EG" sz="3600" dirty="0">
                <a:latin typeface="Arial" charset="0"/>
                <a:ea typeface="ＭＳ Ｐゴシック" pitchFamily="34" charset="-128"/>
                <a:cs typeface="Arial" charset="0"/>
              </a:rPr>
              <a:t>الترتيبات </a:t>
            </a:r>
            <a:r>
              <a:rPr lang="ar-EG" sz="3600" dirty="0" err="1">
                <a:latin typeface="Arial" charset="0"/>
                <a:ea typeface="ＭＳ Ｐゴシック" pitchFamily="34" charset="-128"/>
                <a:cs typeface="Arial" charset="0"/>
              </a:rPr>
              <a:t>التيسيرية</a:t>
            </a:r>
            <a:r>
              <a:rPr lang="ar-EG" sz="3600" dirty="0">
                <a:latin typeface="Arial" charset="0"/>
                <a:ea typeface="ＭＳ Ｐゴシック" pitchFamily="34" charset="-128"/>
                <a:cs typeface="Arial" charset="0"/>
              </a:rPr>
              <a:t> المعقولة</a:t>
            </a:r>
            <a:br>
              <a:rPr lang="ar-EG" sz="3600" dirty="0">
                <a:latin typeface="Arial" charset="0"/>
                <a:ea typeface="ＭＳ Ｐゴシック" pitchFamily="34" charset="-128"/>
                <a:cs typeface="Arial" charset="0"/>
              </a:rPr>
            </a:br>
            <a:r>
              <a:rPr lang="ar-EG" sz="3200" dirty="0">
                <a:latin typeface="Arial" charset="0"/>
                <a:ea typeface="ＭＳ Ｐゴシック" pitchFamily="34" charset="-128"/>
                <a:cs typeface="Arial" charset="0"/>
              </a:rPr>
              <a:t>التبرير الموضوعي</a:t>
            </a:r>
            <a:r>
              <a:rPr lang="en-US" sz="3600" dirty="0">
                <a:cs typeface="Arial" charset="0"/>
              </a:rPr>
              <a:t/>
            </a:r>
            <a:br>
              <a:rPr lang="en-US" sz="3600" dirty="0">
                <a:cs typeface="Arial" charset="0"/>
              </a:rPr>
            </a:b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just" rtl="1" eaLnBrk="1" hangingPunct="1">
              <a:lnSpc>
                <a:spcPct val="90000"/>
              </a:lnSpc>
              <a:spcBef>
                <a:spcPct val="20000"/>
              </a:spcBef>
              <a:buClr>
                <a:schemeClr val="tx2"/>
              </a:buClr>
            </a:pPr>
            <a:endParaRPr lang="en-US" sz="3600" b="1" dirty="0">
              <a:solidFill>
                <a:schemeClr val="tx2"/>
              </a:solidFill>
              <a:cs typeface="Arial" charset="0"/>
            </a:endParaRPr>
          </a:p>
          <a:p>
            <a:pPr marL="457200" lvl="1" indent="-457200" algn="just" rtl="1" eaLnBrk="1" hangingPunct="1">
              <a:lnSpc>
                <a:spcPct val="90000"/>
              </a:lnSpc>
              <a:spcBef>
                <a:spcPct val="20000"/>
              </a:spcBef>
              <a:buClr>
                <a:schemeClr val="tx2"/>
              </a:buClr>
              <a:buFont typeface="Arial" panose="020B0604020202020204" pitchFamily="34" charset="0"/>
              <a:buChar char="•"/>
            </a:pPr>
            <a:r>
              <a:rPr lang="ar-EG" sz="2200" dirty="0">
                <a:cs typeface="Arial" charset="0"/>
              </a:rPr>
              <a:t>يجب أن يثبت صاحب الواجب أن واحداً على الأقل من المعايير </a:t>
            </a:r>
            <a:r>
              <a:rPr lang="ar-EG" sz="2200" dirty="0" smtClean="0">
                <a:cs typeface="Arial" charset="0"/>
              </a:rPr>
              <a:t>الموضوعية </a:t>
            </a:r>
            <a:r>
              <a:rPr lang="ar-EG" sz="2200" dirty="0">
                <a:cs typeface="Arial" charset="0"/>
              </a:rPr>
              <a:t>لم يتم الوفاء به من أجل تجنب المسؤولية عن التمييز على أساس الإعاقة</a:t>
            </a:r>
            <a:endParaRPr lang="en-US" sz="2200" dirty="0">
              <a:cs typeface="Arial" charset="0"/>
            </a:endParaRPr>
          </a:p>
          <a:p>
            <a:pPr marL="457200" indent="-457200" algn="just" rtl="1" eaLnBrk="1" hangingPunct="1">
              <a:lnSpc>
                <a:spcPct val="90000"/>
              </a:lnSpc>
              <a:spcBef>
                <a:spcPct val="20000"/>
              </a:spcBef>
              <a:buClr>
                <a:schemeClr val="tx2"/>
              </a:buClr>
              <a:buFont typeface="Arial" panose="020B0604020202020204" pitchFamily="34" charset="0"/>
              <a:buChar char="•"/>
            </a:pPr>
            <a:endParaRPr lang="en-US" sz="2200" dirty="0" smtClean="0">
              <a:cs typeface="Arial" charset="0"/>
            </a:endParaRPr>
          </a:p>
          <a:p>
            <a:pPr marL="1200150" lvl="1" indent="-457200" algn="just" rtl="1" eaLnBrk="1" hangingPunct="1">
              <a:lnSpc>
                <a:spcPct val="90000"/>
              </a:lnSpc>
              <a:spcBef>
                <a:spcPct val="20000"/>
              </a:spcBef>
              <a:buClr>
                <a:schemeClr val="tx2"/>
              </a:buClr>
              <a:buFont typeface="Arial" panose="020B0604020202020204" pitchFamily="34" charset="0"/>
              <a:buChar char="•"/>
            </a:pPr>
            <a:r>
              <a:rPr lang="ar-EG" sz="2200" dirty="0" smtClean="0">
                <a:cs typeface="Arial" charset="0"/>
              </a:rPr>
              <a:t>الأهمية</a:t>
            </a:r>
            <a:endParaRPr lang="en-US" sz="2200" dirty="0">
              <a:cs typeface="Arial" charset="0"/>
            </a:endParaRPr>
          </a:p>
          <a:p>
            <a:pPr marL="1200150" lvl="1" indent="-457200" algn="just" rtl="1" eaLnBrk="1" hangingPunct="1">
              <a:lnSpc>
                <a:spcPct val="90000"/>
              </a:lnSpc>
              <a:spcBef>
                <a:spcPct val="20000"/>
              </a:spcBef>
              <a:buClr>
                <a:schemeClr val="tx2"/>
              </a:buClr>
              <a:buFont typeface="Arial" panose="020B0604020202020204" pitchFamily="34" charset="0"/>
              <a:buChar char="•"/>
            </a:pPr>
            <a:r>
              <a:rPr lang="ar-EG" sz="2200" dirty="0" smtClean="0">
                <a:cs typeface="Arial" charset="0"/>
              </a:rPr>
              <a:t>التناسبية</a:t>
            </a:r>
            <a:endParaRPr lang="en-US" sz="2200" dirty="0">
              <a:cs typeface="Arial" charset="0"/>
            </a:endParaRPr>
          </a:p>
          <a:p>
            <a:pPr marL="1200150" lvl="1" indent="-457200" algn="just" rtl="1" eaLnBrk="1" hangingPunct="1">
              <a:lnSpc>
                <a:spcPct val="90000"/>
              </a:lnSpc>
              <a:spcBef>
                <a:spcPct val="20000"/>
              </a:spcBef>
              <a:buClr>
                <a:schemeClr val="tx2"/>
              </a:buClr>
              <a:buFont typeface="Arial" panose="020B0604020202020204" pitchFamily="34" charset="0"/>
              <a:buChar char="•"/>
            </a:pPr>
            <a:r>
              <a:rPr lang="ar-EG" sz="2200" dirty="0" smtClean="0">
                <a:cs typeface="Arial" charset="0"/>
              </a:rPr>
              <a:t>الإمكانية</a:t>
            </a:r>
            <a:endParaRPr lang="en-US" sz="2200" dirty="0">
              <a:cs typeface="Arial" charset="0"/>
            </a:endParaRPr>
          </a:p>
          <a:p>
            <a:pPr marL="1200150" lvl="1" indent="-457200" algn="just" rtl="1" eaLnBrk="1" hangingPunct="1">
              <a:lnSpc>
                <a:spcPct val="90000"/>
              </a:lnSpc>
              <a:spcBef>
                <a:spcPct val="20000"/>
              </a:spcBef>
              <a:buClr>
                <a:schemeClr val="tx2"/>
              </a:buClr>
              <a:buFont typeface="Arial" panose="020B0604020202020204" pitchFamily="34" charset="0"/>
              <a:buChar char="•"/>
            </a:pPr>
            <a:r>
              <a:rPr lang="ar-EG" sz="2200" dirty="0" smtClean="0">
                <a:cs typeface="Arial" charset="0"/>
              </a:rPr>
              <a:t>الجدوى المالية</a:t>
            </a:r>
            <a:endParaRPr lang="en-US" sz="2200" dirty="0">
              <a:cs typeface="Arial" charset="0"/>
            </a:endParaRPr>
          </a:p>
          <a:p>
            <a:pPr marL="1200150" lvl="1" indent="-457200" algn="just" rtl="1" eaLnBrk="1" hangingPunct="1">
              <a:lnSpc>
                <a:spcPct val="90000"/>
              </a:lnSpc>
              <a:spcBef>
                <a:spcPct val="20000"/>
              </a:spcBef>
              <a:buClr>
                <a:schemeClr val="tx2"/>
              </a:buClr>
              <a:buFont typeface="Arial" panose="020B0604020202020204" pitchFamily="34" charset="0"/>
              <a:buChar char="•"/>
            </a:pPr>
            <a:r>
              <a:rPr lang="ar-EG" sz="2200" dirty="0" smtClean="0">
                <a:cs typeface="Arial" charset="0"/>
              </a:rPr>
              <a:t>الجدوى الاقتصادية</a:t>
            </a:r>
            <a:endParaRPr lang="en-US" sz="2200" dirty="0">
              <a:cs typeface="Arial" charset="0"/>
            </a:endParaRPr>
          </a:p>
          <a:p>
            <a:pPr marL="457200" indent="-457200" algn="just" rtl="1" eaLnBrk="1" hangingPunct="1">
              <a:lnSpc>
                <a:spcPct val="90000"/>
              </a:lnSpc>
              <a:spcBef>
                <a:spcPct val="20000"/>
              </a:spcBef>
              <a:buClr>
                <a:schemeClr val="tx2"/>
              </a:buClr>
              <a:buFont typeface="Arial" panose="020B0604020202020204" pitchFamily="34" charset="0"/>
              <a:buChar char="•"/>
            </a:pPr>
            <a:endParaRPr lang="en-US" sz="2400" dirty="0" smtClean="0"/>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extLst>
      <p:ext uri="{BB962C8B-B14F-4D97-AF65-F5344CB8AC3E}">
        <p14:creationId xmlns:p14="http://schemas.microsoft.com/office/powerpoint/2010/main" val="27500283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rtl="1" eaLnBrk="1" hangingPunct="1"/>
            <a:r>
              <a:rPr lang="ar-EG" sz="3600" dirty="0" smtClean="0">
                <a:latin typeface="Arial" charset="0"/>
                <a:ea typeface="ＭＳ Ｐゴシック" pitchFamily="34" charset="-128"/>
                <a:cs typeface="Arial" charset="0"/>
              </a:rPr>
              <a:t>الترتيبات </a:t>
            </a:r>
            <a:r>
              <a:rPr lang="ar-EG" sz="3600" dirty="0" err="1" smtClean="0">
                <a:latin typeface="Arial" charset="0"/>
                <a:ea typeface="ＭＳ Ｐゴシック" pitchFamily="34" charset="-128"/>
                <a:cs typeface="Arial" charset="0"/>
              </a:rPr>
              <a:t>التيسيرية</a:t>
            </a:r>
            <a:r>
              <a:rPr lang="ar-EG" sz="3600" dirty="0" smtClean="0">
                <a:latin typeface="Arial" charset="0"/>
                <a:ea typeface="ＭＳ Ｐゴシック" pitchFamily="34" charset="-128"/>
                <a:cs typeface="Arial" charset="0"/>
              </a:rPr>
              <a:t> المعقولة</a:t>
            </a:r>
            <a:br>
              <a:rPr lang="ar-EG" sz="3600" dirty="0" smtClean="0">
                <a:latin typeface="Arial" charset="0"/>
                <a:ea typeface="ＭＳ Ｐゴシック" pitchFamily="34" charset="-128"/>
                <a:cs typeface="Arial" charset="0"/>
              </a:rPr>
            </a:br>
            <a:r>
              <a:rPr lang="ar-EG" sz="3200" dirty="0" smtClean="0">
                <a:latin typeface="Arial" charset="0"/>
                <a:ea typeface="ＭＳ Ｐゴシック" pitchFamily="34" charset="-128"/>
                <a:cs typeface="Arial" charset="0"/>
              </a:rPr>
              <a:t>التبرير الموضوعي</a:t>
            </a: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just" rtl="1" eaLnBrk="1" hangingPunct="1">
              <a:lnSpc>
                <a:spcPct val="90000"/>
              </a:lnSpc>
              <a:spcBef>
                <a:spcPct val="20000"/>
              </a:spcBef>
              <a:buClr>
                <a:schemeClr val="tx2"/>
              </a:buClr>
            </a:pPr>
            <a:r>
              <a:rPr lang="ar-SA" sz="2000" b="1" dirty="0" smtClean="0">
                <a:solidFill>
                  <a:schemeClr val="tx2"/>
                </a:solidFill>
                <a:cs typeface="Arial" charset="0"/>
              </a:rPr>
              <a:t>الأهمية</a:t>
            </a:r>
            <a:endParaRPr lang="en-US" sz="2000" b="1" dirty="0" smtClean="0">
              <a:solidFill>
                <a:schemeClr val="tx2"/>
              </a:solidFill>
              <a:cs typeface="Arial" charset="0"/>
            </a:endParaRPr>
          </a:p>
          <a:p>
            <a:pPr algn="just" rtl="1" eaLnBrk="1" hangingPunct="1">
              <a:lnSpc>
                <a:spcPct val="90000"/>
              </a:lnSpc>
              <a:spcBef>
                <a:spcPct val="20000"/>
              </a:spcBef>
              <a:buClr>
                <a:schemeClr val="tx2"/>
              </a:buClr>
            </a:pPr>
            <a:endParaRPr lang="en-US" sz="2000" b="1" dirty="0" smtClean="0">
              <a:solidFill>
                <a:schemeClr val="tx2"/>
              </a:solidFill>
              <a:cs typeface="Arial" charset="0"/>
            </a:endParaRPr>
          </a:p>
          <a:p>
            <a:pPr marL="1200150" lvl="1" indent="-457200" algn="just" rtl="1" eaLnBrk="1" hangingPunct="1">
              <a:lnSpc>
                <a:spcPct val="90000"/>
              </a:lnSpc>
              <a:spcBef>
                <a:spcPct val="20000"/>
              </a:spcBef>
              <a:buClr>
                <a:schemeClr val="tx2"/>
              </a:buClr>
              <a:buFont typeface="Arial" panose="020B0604020202020204" pitchFamily="34" charset="0"/>
              <a:buChar char="•"/>
            </a:pPr>
            <a:r>
              <a:rPr lang="ar-EG" sz="2400" dirty="0" smtClean="0">
                <a:cs typeface="Arial" charset="0"/>
              </a:rPr>
              <a:t>يجب أن تكون الترتيبات </a:t>
            </a:r>
            <a:r>
              <a:rPr lang="ar-EG" sz="2400" dirty="0" err="1" smtClean="0">
                <a:cs typeface="Arial" charset="0"/>
              </a:rPr>
              <a:t>التيسيرية</a:t>
            </a:r>
            <a:r>
              <a:rPr lang="ar-EG" sz="2400" dirty="0" smtClean="0">
                <a:cs typeface="Arial" charset="0"/>
              </a:rPr>
              <a:t> ذات صلة بالغرض منها</a:t>
            </a:r>
          </a:p>
          <a:p>
            <a:pPr marL="1200150" lvl="1" indent="-457200" algn="just" rtl="1" eaLnBrk="1" hangingPunct="1">
              <a:lnSpc>
                <a:spcPct val="90000"/>
              </a:lnSpc>
              <a:spcBef>
                <a:spcPct val="20000"/>
              </a:spcBef>
              <a:buClr>
                <a:schemeClr val="tx2"/>
              </a:buClr>
              <a:buFont typeface="Arial" panose="020B0604020202020204" pitchFamily="34" charset="0"/>
              <a:buChar char="•"/>
            </a:pPr>
            <a:endParaRPr lang="en-US" sz="2400" dirty="0" smtClean="0">
              <a:cs typeface="Arial" charset="0"/>
            </a:endParaRPr>
          </a:p>
          <a:p>
            <a:pPr marL="1200150" lvl="1" indent="-457200" algn="just" rtl="1" eaLnBrk="1" hangingPunct="1">
              <a:lnSpc>
                <a:spcPct val="90000"/>
              </a:lnSpc>
              <a:spcBef>
                <a:spcPct val="20000"/>
              </a:spcBef>
              <a:buClr>
                <a:schemeClr val="tx2"/>
              </a:buClr>
              <a:buFont typeface="Arial" panose="020B0604020202020204" pitchFamily="34" charset="0"/>
              <a:buChar char="•"/>
            </a:pPr>
            <a:r>
              <a:rPr lang="ar-EG" sz="2400" dirty="0" smtClean="0">
                <a:cs typeface="Arial" charset="0"/>
              </a:rPr>
              <a:t>يجب أن يثبت صاحب الواجب أن الترتيبات </a:t>
            </a:r>
            <a:r>
              <a:rPr lang="ar-EG" sz="2400" dirty="0" err="1" smtClean="0">
                <a:cs typeface="Arial" charset="0"/>
              </a:rPr>
              <a:t>التيسيرية</a:t>
            </a:r>
            <a:r>
              <a:rPr lang="ar-EG" sz="2400" dirty="0" smtClean="0">
                <a:cs typeface="Arial" charset="0"/>
              </a:rPr>
              <a:t> المطلوبة لا تتصل بالإعمال الفعال للحق المعني</a:t>
            </a:r>
          </a:p>
          <a:p>
            <a:pPr marL="1200150" lvl="1" indent="-457200" algn="just" rtl="1" eaLnBrk="1" hangingPunct="1">
              <a:lnSpc>
                <a:spcPct val="90000"/>
              </a:lnSpc>
              <a:spcBef>
                <a:spcPct val="20000"/>
              </a:spcBef>
              <a:buClr>
                <a:schemeClr val="tx2"/>
              </a:buClr>
              <a:buFont typeface="Arial" panose="020B0604020202020204" pitchFamily="34" charset="0"/>
              <a:buChar char="•"/>
            </a:pPr>
            <a:endParaRPr lang="en-US" sz="2800" dirty="0" smtClean="0"/>
          </a:p>
          <a:p>
            <a:pPr marL="1200150" lvl="1" indent="-457200" algn="just" rtl="1" eaLnBrk="1" hangingPunct="1">
              <a:lnSpc>
                <a:spcPct val="90000"/>
              </a:lnSpc>
              <a:spcBef>
                <a:spcPct val="20000"/>
              </a:spcBef>
              <a:buClr>
                <a:schemeClr val="tx2"/>
              </a:buClr>
              <a:buFont typeface="Arial" panose="020B0604020202020204" pitchFamily="34" charset="0"/>
              <a:buChar char="•"/>
            </a:pPr>
            <a:r>
              <a:rPr lang="ar-EG" sz="2400" dirty="0" smtClean="0"/>
              <a:t>يجب إيلاء اهتمام خاص في الترتيبات </a:t>
            </a:r>
            <a:r>
              <a:rPr lang="ar-EG" sz="2400" dirty="0" err="1" smtClean="0"/>
              <a:t>التيسيرية</a:t>
            </a:r>
            <a:r>
              <a:rPr lang="ar-EG" sz="2400" dirty="0" smtClean="0"/>
              <a:t> للتعليم الشامل للجميع والعمالة الشاملة للجميع</a:t>
            </a:r>
            <a:endParaRPr lang="en-US" sz="2400" dirty="0" smtClean="0"/>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extLst>
      <p:ext uri="{BB962C8B-B14F-4D97-AF65-F5344CB8AC3E}">
        <p14:creationId xmlns:p14="http://schemas.microsoft.com/office/powerpoint/2010/main" val="8003907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rtl="1" eaLnBrk="1" hangingPunct="1"/>
            <a:r>
              <a:rPr lang="ar-EG" sz="3600" dirty="0" smtClean="0">
                <a:latin typeface="Arial" charset="0"/>
                <a:ea typeface="ＭＳ Ｐゴシック" pitchFamily="34" charset="-128"/>
                <a:cs typeface="Arial" charset="0"/>
              </a:rPr>
              <a:t>الترتيبات </a:t>
            </a:r>
            <a:r>
              <a:rPr lang="ar-EG" sz="3600" dirty="0" err="1" smtClean="0">
                <a:latin typeface="Arial" charset="0"/>
                <a:ea typeface="ＭＳ Ｐゴシック" pitchFamily="34" charset="-128"/>
                <a:cs typeface="Arial" charset="0"/>
              </a:rPr>
              <a:t>التيسيرية</a:t>
            </a:r>
            <a:r>
              <a:rPr lang="ar-EG" sz="3600" dirty="0" smtClean="0">
                <a:latin typeface="Arial" charset="0"/>
                <a:ea typeface="ＭＳ Ｐゴシック" pitchFamily="34" charset="-128"/>
                <a:cs typeface="Arial" charset="0"/>
              </a:rPr>
              <a:t> المعقولة</a:t>
            </a:r>
            <a:br>
              <a:rPr lang="ar-EG" sz="3600" dirty="0" smtClean="0">
                <a:latin typeface="Arial" charset="0"/>
                <a:ea typeface="ＭＳ Ｐゴシック" pitchFamily="34" charset="-128"/>
                <a:cs typeface="Arial" charset="0"/>
              </a:rPr>
            </a:br>
            <a:r>
              <a:rPr lang="ar-EG" sz="2800" dirty="0" smtClean="0">
                <a:latin typeface="Arial" charset="0"/>
                <a:ea typeface="ＭＳ Ｐゴシック" pitchFamily="34" charset="-128"/>
                <a:cs typeface="Arial" charset="0"/>
              </a:rPr>
              <a:t>التبرير الموضوعي</a:t>
            </a:r>
            <a:r>
              <a:rPr lang="en-US" sz="2800" dirty="0">
                <a:cs typeface="Arial" charset="0"/>
              </a:rPr>
              <a:t/>
            </a:r>
            <a:br>
              <a:rPr lang="en-US" sz="2800" dirty="0">
                <a:cs typeface="Arial" charset="0"/>
              </a:rPr>
            </a:b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just" rtl="1" eaLnBrk="1" hangingPunct="1">
              <a:lnSpc>
                <a:spcPct val="90000"/>
              </a:lnSpc>
              <a:spcBef>
                <a:spcPct val="20000"/>
              </a:spcBef>
              <a:buClr>
                <a:schemeClr val="tx2"/>
              </a:buClr>
            </a:pPr>
            <a:r>
              <a:rPr lang="ar-SA" sz="2000" b="1" dirty="0" smtClean="0">
                <a:solidFill>
                  <a:schemeClr val="tx2"/>
                </a:solidFill>
                <a:cs typeface="Arial" charset="0"/>
              </a:rPr>
              <a:t>التناسبية</a:t>
            </a:r>
            <a:endParaRPr lang="en-US" sz="2000" b="1" dirty="0" smtClean="0">
              <a:solidFill>
                <a:schemeClr val="tx2"/>
              </a:solidFill>
              <a:cs typeface="Arial" charset="0"/>
            </a:endParaRPr>
          </a:p>
          <a:p>
            <a:pPr algn="just" rtl="1" eaLnBrk="1" hangingPunct="1">
              <a:lnSpc>
                <a:spcPct val="90000"/>
              </a:lnSpc>
              <a:spcBef>
                <a:spcPct val="20000"/>
              </a:spcBef>
              <a:buClr>
                <a:schemeClr val="tx2"/>
              </a:buClr>
            </a:pPr>
            <a:endParaRPr lang="en-US" sz="2000" b="1" dirty="0" smtClean="0">
              <a:solidFill>
                <a:schemeClr val="tx2"/>
              </a:solidFill>
              <a:cs typeface="Arial" charset="0"/>
            </a:endParaRPr>
          </a:p>
          <a:p>
            <a:pPr marL="1200150" lvl="1" indent="-457200" algn="just" rtl="1" eaLnBrk="1" hangingPunct="1">
              <a:lnSpc>
                <a:spcPct val="90000"/>
              </a:lnSpc>
              <a:spcBef>
                <a:spcPts val="1200"/>
              </a:spcBef>
              <a:buClr>
                <a:schemeClr val="tx2"/>
              </a:buClr>
              <a:buFont typeface="Arial" panose="020B0604020202020204" pitchFamily="34" charset="0"/>
              <a:buChar char="•"/>
            </a:pPr>
            <a:r>
              <a:rPr lang="ar-SA" sz="2200" dirty="0" smtClean="0">
                <a:cs typeface="Arial" charset="0"/>
              </a:rPr>
              <a:t>يجب أن تكون الترتيبات </a:t>
            </a:r>
            <a:r>
              <a:rPr lang="ar-SA" sz="2200" dirty="0" err="1" smtClean="0">
                <a:cs typeface="Arial" charset="0"/>
              </a:rPr>
              <a:t>التيسيرية</a:t>
            </a:r>
            <a:r>
              <a:rPr lang="ar-SA" sz="2200" dirty="0" smtClean="0">
                <a:cs typeface="Arial" charset="0"/>
              </a:rPr>
              <a:t> متناسبة مع غرضها من ناحية الوقت والتكاليف والمدة والأثر في إعمال الحق.</a:t>
            </a:r>
            <a:endParaRPr lang="en-US" sz="2200" dirty="0" smtClean="0">
              <a:cs typeface="Arial" charset="0"/>
            </a:endParaRPr>
          </a:p>
          <a:p>
            <a:pPr marL="1200150" lvl="1" indent="-457200" algn="just" rtl="1" eaLnBrk="1" hangingPunct="1">
              <a:lnSpc>
                <a:spcPct val="90000"/>
              </a:lnSpc>
              <a:spcBef>
                <a:spcPts val="1200"/>
              </a:spcBef>
              <a:buClr>
                <a:schemeClr val="tx2"/>
              </a:buClr>
              <a:buFont typeface="Arial" panose="020B0604020202020204" pitchFamily="34" charset="0"/>
              <a:buChar char="•"/>
            </a:pPr>
            <a:r>
              <a:rPr lang="ar-SA" sz="2200" dirty="0" smtClean="0">
                <a:cs typeface="Arial" charset="0"/>
              </a:rPr>
              <a:t>يجب أن يثبت صاحب الواجب أن الترتيبات </a:t>
            </a:r>
            <a:r>
              <a:rPr lang="ar-SA" sz="2200" dirty="0" err="1" smtClean="0">
                <a:cs typeface="Arial" charset="0"/>
              </a:rPr>
              <a:t>التيسيرية</a:t>
            </a:r>
            <a:r>
              <a:rPr lang="ar-SA" sz="2200" dirty="0" smtClean="0">
                <a:cs typeface="Arial" charset="0"/>
              </a:rPr>
              <a:t> المطلوبة لا تتناسب مع الإعمال الفعال للحق المعني.</a:t>
            </a:r>
            <a:endParaRPr lang="en-US" sz="2400" dirty="0" smtClean="0"/>
          </a:p>
          <a:p>
            <a:pPr marL="1200150" lvl="1" indent="-457200" algn="just" rtl="1" eaLnBrk="1" hangingPunct="1">
              <a:lnSpc>
                <a:spcPct val="90000"/>
              </a:lnSpc>
              <a:spcBef>
                <a:spcPts val="1200"/>
              </a:spcBef>
              <a:buClr>
                <a:schemeClr val="tx2"/>
              </a:buClr>
              <a:buFont typeface="Arial" panose="020B0604020202020204" pitchFamily="34" charset="0"/>
              <a:buChar char="•"/>
            </a:pPr>
            <a:r>
              <a:rPr lang="ar-SA" sz="2400" dirty="0" smtClean="0"/>
              <a:t>يجب تفسير التناسبية على أساس معايير موضوعية ولا يمكن أن تخضع لقرارات استنسابية</a:t>
            </a:r>
            <a:endParaRPr lang="en-US" sz="2400" dirty="0" smtClean="0"/>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extLst>
      <p:ext uri="{BB962C8B-B14F-4D97-AF65-F5344CB8AC3E}">
        <p14:creationId xmlns:p14="http://schemas.microsoft.com/office/powerpoint/2010/main" val="33360406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rtl="1" eaLnBrk="1" hangingPunct="1"/>
            <a:r>
              <a:rPr lang="ar-SA" sz="3600" dirty="0" err="1" smtClean="0">
                <a:latin typeface="Arial" charset="0"/>
                <a:ea typeface="ＭＳ Ｐゴシック" pitchFamily="34" charset="-128"/>
                <a:cs typeface="Arial" charset="0"/>
              </a:rPr>
              <a:t>التيسيرات</a:t>
            </a:r>
            <a:r>
              <a:rPr lang="ar-SA" sz="3600" dirty="0" smtClean="0">
                <a:latin typeface="Arial" charset="0"/>
                <a:ea typeface="ＭＳ Ｐゴシック" pitchFamily="34" charset="-128"/>
                <a:cs typeface="Arial" charset="0"/>
              </a:rPr>
              <a:t> </a:t>
            </a:r>
            <a:r>
              <a:rPr lang="ar-SA" sz="3600" dirty="0" err="1" smtClean="0">
                <a:latin typeface="Arial" charset="0"/>
                <a:ea typeface="ＭＳ Ｐゴシック" pitchFamily="34" charset="-128"/>
                <a:cs typeface="Arial" charset="0"/>
              </a:rPr>
              <a:t>التيسيرية</a:t>
            </a:r>
            <a:r>
              <a:rPr lang="ar-SA" sz="3600" dirty="0" smtClean="0">
                <a:latin typeface="Arial" charset="0"/>
                <a:ea typeface="ＭＳ Ｐゴシック" pitchFamily="34" charset="-128"/>
                <a:cs typeface="Arial" charset="0"/>
              </a:rPr>
              <a:t> المعقولة</a:t>
            </a:r>
            <a:br>
              <a:rPr lang="ar-SA" sz="3600" dirty="0" smtClean="0">
                <a:latin typeface="Arial" charset="0"/>
                <a:ea typeface="ＭＳ Ｐゴシック" pitchFamily="34" charset="-128"/>
                <a:cs typeface="Arial" charset="0"/>
              </a:rPr>
            </a:br>
            <a:r>
              <a:rPr lang="ar-SA" sz="3200" dirty="0" smtClean="0">
                <a:latin typeface="Arial" charset="0"/>
                <a:ea typeface="ＭＳ Ｐゴシック" pitchFamily="34" charset="-128"/>
                <a:cs typeface="Arial" charset="0"/>
              </a:rPr>
              <a:t>التبرير الموضوعي</a:t>
            </a: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just" rtl="1" eaLnBrk="1" hangingPunct="1">
              <a:lnSpc>
                <a:spcPct val="90000"/>
              </a:lnSpc>
              <a:spcBef>
                <a:spcPct val="20000"/>
              </a:spcBef>
              <a:buClr>
                <a:schemeClr val="tx2"/>
              </a:buClr>
            </a:pPr>
            <a:r>
              <a:rPr lang="ar-SA" sz="2000" b="1" dirty="0" smtClean="0">
                <a:solidFill>
                  <a:schemeClr val="tx2"/>
                </a:solidFill>
                <a:cs typeface="Arial" charset="0"/>
              </a:rPr>
              <a:t>الإمكانية</a:t>
            </a:r>
            <a:endParaRPr lang="en-US" sz="2000" b="1" dirty="0" smtClean="0">
              <a:solidFill>
                <a:schemeClr val="tx2"/>
              </a:solidFill>
              <a:cs typeface="Arial" charset="0"/>
            </a:endParaRPr>
          </a:p>
          <a:p>
            <a:pPr algn="just" rtl="1" eaLnBrk="1" hangingPunct="1">
              <a:lnSpc>
                <a:spcPct val="90000"/>
              </a:lnSpc>
              <a:spcBef>
                <a:spcPct val="20000"/>
              </a:spcBef>
              <a:buClr>
                <a:schemeClr val="tx2"/>
              </a:buClr>
            </a:pPr>
            <a:endParaRPr lang="en-US" sz="2000" b="1" dirty="0" smtClean="0">
              <a:solidFill>
                <a:schemeClr val="tx2"/>
              </a:solidFill>
              <a:cs typeface="Arial" charset="0"/>
            </a:endParaRPr>
          </a:p>
          <a:p>
            <a:pPr marL="1200150" lvl="1" indent="-457200" algn="just" rtl="1" eaLnBrk="1" hangingPunct="1">
              <a:lnSpc>
                <a:spcPct val="90000"/>
              </a:lnSpc>
              <a:spcBef>
                <a:spcPts val="1200"/>
              </a:spcBef>
              <a:buClr>
                <a:schemeClr val="tx2"/>
              </a:buClr>
              <a:buFont typeface="Arial" panose="020B0604020202020204" pitchFamily="34" charset="0"/>
              <a:buChar char="•"/>
            </a:pPr>
            <a:r>
              <a:rPr lang="ar-SA" sz="2200" dirty="0" smtClean="0">
                <a:cs typeface="Arial" charset="0"/>
              </a:rPr>
              <a:t>يجب أن تكون الترتيبات </a:t>
            </a:r>
            <a:r>
              <a:rPr lang="ar-SA" sz="2200" dirty="0" err="1" smtClean="0">
                <a:cs typeface="Arial" charset="0"/>
              </a:rPr>
              <a:t>التيسيرية</a:t>
            </a:r>
            <a:r>
              <a:rPr lang="ar-SA" sz="2200" dirty="0" smtClean="0">
                <a:cs typeface="Arial" charset="0"/>
              </a:rPr>
              <a:t> ممكنة: ويجب أن تكون موجودة ويجب أن تكون متاحة</a:t>
            </a:r>
            <a:endParaRPr lang="en-US" sz="2200" dirty="0" smtClean="0">
              <a:cs typeface="Arial" charset="0"/>
            </a:endParaRPr>
          </a:p>
          <a:p>
            <a:pPr marL="1200150" lvl="1" indent="-457200" algn="just" rtl="1" eaLnBrk="1" hangingPunct="1">
              <a:lnSpc>
                <a:spcPct val="90000"/>
              </a:lnSpc>
              <a:spcBef>
                <a:spcPts val="1200"/>
              </a:spcBef>
              <a:buClr>
                <a:schemeClr val="tx2"/>
              </a:buClr>
              <a:buFont typeface="Arial" panose="020B0604020202020204" pitchFamily="34" charset="0"/>
              <a:buChar char="•"/>
            </a:pPr>
            <a:r>
              <a:rPr lang="ar-SA" sz="2200" dirty="0" smtClean="0">
                <a:cs typeface="Arial" charset="0"/>
              </a:rPr>
              <a:t>يجب أن يثبت صاحب الواجب أن الترتيبات </a:t>
            </a:r>
            <a:r>
              <a:rPr lang="ar-SA" sz="2200" dirty="0" err="1" smtClean="0">
                <a:cs typeface="Arial" charset="0"/>
              </a:rPr>
              <a:t>التيسيرية</a:t>
            </a:r>
            <a:r>
              <a:rPr lang="ar-SA" sz="2200" dirty="0" smtClean="0">
                <a:cs typeface="Arial" charset="0"/>
              </a:rPr>
              <a:t> المطلوبة غير موجودة كأسلوب مثبت للإعمال الفعال للحق المعني</a:t>
            </a:r>
            <a:endParaRPr lang="en-US" sz="2400" dirty="0" smtClean="0"/>
          </a:p>
          <a:p>
            <a:pPr marL="1200150" lvl="1" indent="-457200" algn="just" rtl="1" eaLnBrk="1" hangingPunct="1">
              <a:lnSpc>
                <a:spcPct val="90000"/>
              </a:lnSpc>
              <a:spcBef>
                <a:spcPts val="1200"/>
              </a:spcBef>
              <a:buClr>
                <a:schemeClr val="tx2"/>
              </a:buClr>
              <a:buFont typeface="Arial" panose="020B0604020202020204" pitchFamily="34" charset="0"/>
              <a:buChar char="•"/>
            </a:pPr>
            <a:r>
              <a:rPr lang="ar-SA" sz="2400" dirty="0" smtClean="0"/>
              <a:t>يستطيع صاحب الواجب أن يثبت أيضاً أن الترتيبات </a:t>
            </a:r>
            <a:r>
              <a:rPr lang="ar-SA" sz="2400" dirty="0" err="1" smtClean="0"/>
              <a:t>التيسيرية</a:t>
            </a:r>
            <a:r>
              <a:rPr lang="ar-SA" sz="2400" dirty="0" smtClean="0"/>
              <a:t> موجودة ولكنها غير متوفرة (مثل وجود برمجيات لا يمكن تصديرها بموجب القوانين الجمركية)</a:t>
            </a:r>
            <a:endParaRPr lang="en-US" sz="2400" dirty="0" smtClean="0"/>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extLst>
      <p:ext uri="{BB962C8B-B14F-4D97-AF65-F5344CB8AC3E}">
        <p14:creationId xmlns:p14="http://schemas.microsoft.com/office/powerpoint/2010/main" val="23273162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rtl="1" eaLnBrk="1" hangingPunct="1"/>
            <a:r>
              <a:rPr lang="ar-SA" sz="3600" dirty="0" smtClean="0">
                <a:latin typeface="Arial" charset="0"/>
                <a:ea typeface="ＭＳ Ｐゴシック" pitchFamily="34" charset="-128"/>
                <a:cs typeface="Arial" charset="0"/>
              </a:rPr>
              <a:t>الترتيبات </a:t>
            </a:r>
            <a:r>
              <a:rPr lang="ar-SA" sz="3600" dirty="0" err="1" smtClean="0">
                <a:latin typeface="Arial" charset="0"/>
                <a:ea typeface="ＭＳ Ｐゴシック" pitchFamily="34" charset="-128"/>
                <a:cs typeface="Arial" charset="0"/>
              </a:rPr>
              <a:t>التيسيرية</a:t>
            </a:r>
            <a:r>
              <a:rPr lang="ar-SA" sz="3600" dirty="0" smtClean="0">
                <a:latin typeface="Arial" charset="0"/>
                <a:ea typeface="ＭＳ Ｐゴシック" pitchFamily="34" charset="-128"/>
                <a:cs typeface="Arial" charset="0"/>
              </a:rPr>
              <a:t> المعقولة</a:t>
            </a:r>
            <a:br>
              <a:rPr lang="ar-SA" sz="3600" dirty="0" smtClean="0">
                <a:latin typeface="Arial" charset="0"/>
                <a:ea typeface="ＭＳ Ｐゴシック" pitchFamily="34" charset="-128"/>
                <a:cs typeface="Arial" charset="0"/>
              </a:rPr>
            </a:br>
            <a:r>
              <a:rPr lang="ar-SA" sz="3200" dirty="0" smtClean="0">
                <a:latin typeface="Arial" charset="0"/>
                <a:ea typeface="ＭＳ Ｐゴシック" pitchFamily="34" charset="-128"/>
                <a:cs typeface="Arial" charset="0"/>
              </a:rPr>
              <a:t>التبرير الموضوعي</a:t>
            </a: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rtl="1" eaLnBrk="1" hangingPunct="1">
              <a:lnSpc>
                <a:spcPct val="90000"/>
              </a:lnSpc>
              <a:spcBef>
                <a:spcPct val="20000"/>
              </a:spcBef>
              <a:buClr>
                <a:schemeClr val="tx2"/>
              </a:buClr>
            </a:pPr>
            <a:r>
              <a:rPr lang="ar-SA" sz="2000" b="1" dirty="0" smtClean="0">
                <a:solidFill>
                  <a:schemeClr val="tx2"/>
                </a:solidFill>
                <a:cs typeface="Arial" charset="0"/>
              </a:rPr>
              <a:t>الجدوى المالية</a:t>
            </a:r>
            <a:endParaRPr lang="en-US" sz="2000" b="1" dirty="0" smtClean="0">
              <a:solidFill>
                <a:schemeClr val="tx2"/>
              </a:solidFill>
              <a:cs typeface="Arial" charset="0"/>
            </a:endParaRPr>
          </a:p>
          <a:p>
            <a:pPr algn="r" rtl="1" eaLnBrk="1" hangingPunct="1">
              <a:lnSpc>
                <a:spcPct val="90000"/>
              </a:lnSpc>
              <a:spcBef>
                <a:spcPct val="20000"/>
              </a:spcBef>
              <a:buClr>
                <a:schemeClr val="tx2"/>
              </a:buClr>
            </a:pPr>
            <a:endParaRPr lang="en-US" sz="2000" b="1" dirty="0" smtClean="0">
              <a:solidFill>
                <a:schemeClr val="tx2"/>
              </a:solidFill>
              <a:cs typeface="Arial" charset="0"/>
            </a:endParaRPr>
          </a:p>
          <a:p>
            <a:pPr marL="1200150" lvl="1" indent="-457200" algn="r" rtl="1" eaLnBrk="1" hangingPunct="1">
              <a:lnSpc>
                <a:spcPct val="90000"/>
              </a:lnSpc>
              <a:spcBef>
                <a:spcPts val="1800"/>
              </a:spcBef>
              <a:buClr>
                <a:schemeClr val="tx2"/>
              </a:buClr>
              <a:buFont typeface="Arial" panose="020B0604020202020204" pitchFamily="34" charset="0"/>
              <a:buChar char="•"/>
            </a:pPr>
            <a:r>
              <a:rPr lang="ar-SA" sz="2400" dirty="0" smtClean="0">
                <a:cs typeface="Arial" charset="0"/>
              </a:rPr>
              <a:t>يجب أن تكون الترتيبات </a:t>
            </a:r>
            <a:r>
              <a:rPr lang="ar-SA" sz="2400" dirty="0" err="1" smtClean="0">
                <a:cs typeface="Arial" charset="0"/>
              </a:rPr>
              <a:t>التيسيرية</a:t>
            </a:r>
            <a:r>
              <a:rPr lang="ar-SA" sz="2400" dirty="0" smtClean="0">
                <a:cs typeface="Arial" charset="0"/>
              </a:rPr>
              <a:t> مجدية مالياً</a:t>
            </a:r>
            <a:endParaRPr lang="en-US" sz="2400" dirty="0" smtClean="0">
              <a:cs typeface="Arial" charset="0"/>
            </a:endParaRPr>
          </a:p>
          <a:p>
            <a:pPr marL="1200150" lvl="1" indent="-457200" algn="r" rtl="1" eaLnBrk="1" hangingPunct="1">
              <a:lnSpc>
                <a:spcPct val="90000"/>
              </a:lnSpc>
              <a:spcBef>
                <a:spcPts val="1800"/>
              </a:spcBef>
              <a:buClr>
                <a:schemeClr val="tx2"/>
              </a:buClr>
              <a:buFont typeface="Arial" panose="020B0604020202020204" pitchFamily="34" charset="0"/>
              <a:buChar char="•"/>
            </a:pPr>
            <a:r>
              <a:rPr lang="ar-SA" sz="2200" dirty="0" smtClean="0">
                <a:cs typeface="Arial" charset="0"/>
              </a:rPr>
              <a:t>يجب أن يثبت صاحب الواجب استنفاد موارد الدعم المالي لتوفير </a:t>
            </a:r>
            <a:r>
              <a:rPr lang="ar-SA" sz="2200" dirty="0" err="1" smtClean="0">
                <a:cs typeface="Arial" charset="0"/>
              </a:rPr>
              <a:t>التيسيرات</a:t>
            </a:r>
            <a:r>
              <a:rPr lang="ar-SA" sz="2200" dirty="0" smtClean="0">
                <a:cs typeface="Arial" charset="0"/>
              </a:rPr>
              <a:t> المطلوبة</a:t>
            </a:r>
            <a:endParaRPr lang="en-US" sz="2400" dirty="0" smtClean="0"/>
          </a:p>
          <a:p>
            <a:pPr marL="1200150" lvl="1" indent="-457200" algn="r" rtl="1" eaLnBrk="1" hangingPunct="1">
              <a:lnSpc>
                <a:spcPct val="90000"/>
              </a:lnSpc>
              <a:spcBef>
                <a:spcPts val="1800"/>
              </a:spcBef>
              <a:buClr>
                <a:schemeClr val="tx2"/>
              </a:buClr>
              <a:buFont typeface="Arial" panose="020B0604020202020204" pitchFamily="34" charset="0"/>
              <a:buChar char="•"/>
            </a:pPr>
            <a:r>
              <a:rPr lang="ar-SA" sz="2400" dirty="0" smtClean="0"/>
              <a:t>يشمل هذا الالتزام التمويل العام والخاص</a:t>
            </a:r>
            <a:endParaRPr lang="en-US" sz="2400" dirty="0" smtClean="0"/>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extLst>
      <p:ext uri="{BB962C8B-B14F-4D97-AF65-F5344CB8AC3E}">
        <p14:creationId xmlns:p14="http://schemas.microsoft.com/office/powerpoint/2010/main" val="11022172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rtl="1" eaLnBrk="1" hangingPunct="1"/>
            <a:r>
              <a:rPr lang="ar-SA" sz="3600" dirty="0" smtClean="0">
                <a:latin typeface="Arial" charset="0"/>
                <a:ea typeface="ＭＳ Ｐゴシック" pitchFamily="34" charset="-128"/>
                <a:cs typeface="Arial" charset="0"/>
              </a:rPr>
              <a:t>الترتيبات </a:t>
            </a:r>
            <a:r>
              <a:rPr lang="ar-SA" sz="3600" dirty="0" err="1" smtClean="0">
                <a:latin typeface="Arial" charset="0"/>
                <a:ea typeface="ＭＳ Ｐゴシック" pitchFamily="34" charset="-128"/>
                <a:cs typeface="Arial" charset="0"/>
              </a:rPr>
              <a:t>التيسيرية</a:t>
            </a:r>
            <a:r>
              <a:rPr lang="ar-SA" sz="3600" dirty="0" smtClean="0">
                <a:latin typeface="Arial" charset="0"/>
                <a:ea typeface="ＭＳ Ｐゴシック" pitchFamily="34" charset="-128"/>
                <a:cs typeface="Arial" charset="0"/>
              </a:rPr>
              <a:t> المعقولة</a:t>
            </a:r>
            <a:br>
              <a:rPr lang="ar-SA" sz="3600" dirty="0" smtClean="0">
                <a:latin typeface="Arial" charset="0"/>
                <a:ea typeface="ＭＳ Ｐゴシック" pitchFamily="34" charset="-128"/>
                <a:cs typeface="Arial" charset="0"/>
              </a:rPr>
            </a:br>
            <a:r>
              <a:rPr lang="ar-SA" sz="3200" dirty="0" smtClean="0">
                <a:latin typeface="Arial" charset="0"/>
                <a:ea typeface="ＭＳ Ｐゴシック" pitchFamily="34" charset="-128"/>
                <a:cs typeface="Arial" charset="0"/>
              </a:rPr>
              <a:t>التبرير الموضوعي</a:t>
            </a: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rtl="1" eaLnBrk="1" hangingPunct="1">
              <a:lnSpc>
                <a:spcPct val="90000"/>
              </a:lnSpc>
              <a:spcBef>
                <a:spcPct val="20000"/>
              </a:spcBef>
              <a:buClr>
                <a:schemeClr val="tx2"/>
              </a:buClr>
            </a:pPr>
            <a:r>
              <a:rPr lang="ar-SA" sz="2000" b="1" dirty="0" smtClean="0">
                <a:solidFill>
                  <a:schemeClr val="tx2"/>
                </a:solidFill>
                <a:cs typeface="Arial" charset="0"/>
              </a:rPr>
              <a:t>الجدوى الاقتصادية</a:t>
            </a:r>
            <a:endParaRPr lang="en-US" sz="2000" b="1" dirty="0" smtClean="0">
              <a:solidFill>
                <a:schemeClr val="tx2"/>
              </a:solidFill>
              <a:cs typeface="Arial" charset="0"/>
            </a:endParaRPr>
          </a:p>
          <a:p>
            <a:pPr algn="r" rtl="1" eaLnBrk="1" hangingPunct="1">
              <a:lnSpc>
                <a:spcPct val="90000"/>
              </a:lnSpc>
              <a:spcBef>
                <a:spcPct val="20000"/>
              </a:spcBef>
              <a:buClr>
                <a:schemeClr val="tx2"/>
              </a:buClr>
            </a:pPr>
            <a:endParaRPr lang="en-US" sz="2000" b="1" dirty="0" smtClean="0">
              <a:solidFill>
                <a:schemeClr val="tx2"/>
              </a:solidFill>
              <a:cs typeface="Arial" charset="0"/>
            </a:endParaRPr>
          </a:p>
          <a:p>
            <a:pPr marL="1200150" lvl="1" indent="-457200" algn="just" rtl="1" eaLnBrk="1" hangingPunct="1">
              <a:lnSpc>
                <a:spcPct val="90000"/>
              </a:lnSpc>
              <a:spcBef>
                <a:spcPts val="1200"/>
              </a:spcBef>
              <a:buClr>
                <a:schemeClr val="tx2"/>
              </a:buClr>
              <a:buFont typeface="Arial" panose="020B0604020202020204" pitchFamily="34" charset="0"/>
              <a:buChar char="•"/>
            </a:pPr>
            <a:r>
              <a:rPr lang="ar-SA" sz="2200" dirty="0" smtClean="0">
                <a:cs typeface="Arial" charset="0"/>
              </a:rPr>
              <a:t>يجب أن تكون الترتيبات </a:t>
            </a:r>
            <a:r>
              <a:rPr lang="ar-SA" sz="2200" dirty="0" err="1" smtClean="0">
                <a:cs typeface="Arial" charset="0"/>
              </a:rPr>
              <a:t>التيسيرية</a:t>
            </a:r>
            <a:r>
              <a:rPr lang="ar-SA" sz="2200" dirty="0" smtClean="0">
                <a:cs typeface="Arial" charset="0"/>
              </a:rPr>
              <a:t> مجدية اقتصادياً</a:t>
            </a:r>
            <a:endParaRPr lang="en-US" sz="2200" dirty="0" smtClean="0">
              <a:cs typeface="Arial" charset="0"/>
            </a:endParaRPr>
          </a:p>
          <a:p>
            <a:pPr marL="1200150" lvl="1" indent="-457200" algn="just" rtl="1" eaLnBrk="1" hangingPunct="1">
              <a:lnSpc>
                <a:spcPct val="90000"/>
              </a:lnSpc>
              <a:spcBef>
                <a:spcPts val="1200"/>
              </a:spcBef>
              <a:buClr>
                <a:schemeClr val="tx2"/>
              </a:buClr>
              <a:buFont typeface="Arial" panose="020B0604020202020204" pitchFamily="34" charset="0"/>
              <a:buChar char="•"/>
            </a:pPr>
            <a:r>
              <a:rPr lang="ar-EG" sz="2200" dirty="0" smtClean="0">
                <a:cs typeface="Arial" charset="0"/>
              </a:rPr>
              <a:t>يجب أن يثبت صاحب الواجب أن تنفيذ هذه الترتيبات يهدِّد وجود صاحب الواجب أو أنه يهدِّد بصورة ملموسة أداء وظائفه الأساسية</a:t>
            </a:r>
            <a:endParaRPr lang="en-US" sz="2400" dirty="0" smtClean="0"/>
          </a:p>
          <a:p>
            <a:pPr marL="1200150" lvl="1" indent="-457200" algn="just" rtl="1" eaLnBrk="1" hangingPunct="1">
              <a:lnSpc>
                <a:spcPct val="90000"/>
              </a:lnSpc>
              <a:spcBef>
                <a:spcPts val="1200"/>
              </a:spcBef>
              <a:buClr>
                <a:schemeClr val="tx2"/>
              </a:buClr>
              <a:buFont typeface="Arial" panose="020B0604020202020204" pitchFamily="34" charset="0"/>
              <a:buChar char="•"/>
            </a:pPr>
            <a:r>
              <a:rPr lang="ar-EG" sz="2400" dirty="0" smtClean="0"/>
              <a:t>يجب أن يضع صاحب الواجب أصوله الشاملة في الاعتبار دون أن يقتصر ذلك على موارد أي وحدة أو إدارة من هيكله</a:t>
            </a:r>
            <a:endParaRPr lang="en-US" sz="2400" dirty="0" smtClean="0"/>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extLst>
      <p:ext uri="{BB962C8B-B14F-4D97-AF65-F5344CB8AC3E}">
        <p14:creationId xmlns:p14="http://schemas.microsoft.com/office/powerpoint/2010/main" val="11151175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457200" y="274638"/>
            <a:ext cx="8299450" cy="1090612"/>
          </a:xfrm>
        </p:spPr>
        <p:txBody>
          <a:bodyPr/>
          <a:lstStyle/>
          <a:p>
            <a:pPr algn="ctr" eaLnBrk="1" hangingPunct="1"/>
            <a:r>
              <a:rPr lang="ar-EG" sz="3200" dirty="0" smtClean="0">
                <a:latin typeface="Arial" charset="0"/>
                <a:ea typeface="ＭＳ Ｐゴシック" pitchFamily="34" charset="-128"/>
                <a:cs typeface="Arial" charset="0"/>
              </a:rPr>
              <a:t>التمييز على أساس الإعاقة</a:t>
            </a:r>
            <a:endParaRPr lang="fr-FR" sz="3200" dirty="0" smtClean="0">
              <a:latin typeface="Arial" charset="0"/>
              <a:ea typeface="ＭＳ Ｐゴシック" pitchFamily="34" charset="-128"/>
              <a:cs typeface="Arial" charset="0"/>
            </a:endParaRPr>
          </a:p>
        </p:txBody>
      </p:sp>
      <p:sp>
        <p:nvSpPr>
          <p:cNvPr id="11267" name="Content Placeholder 2"/>
          <p:cNvSpPr txBox="1">
            <a:spLocks/>
          </p:cNvSpPr>
          <p:nvPr/>
        </p:nvSpPr>
        <p:spPr bwMode="auto">
          <a:xfrm>
            <a:off x="457200" y="1511300"/>
            <a:ext cx="8299450"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lnSpc>
                <a:spcPct val="90000"/>
              </a:lnSpc>
              <a:spcBef>
                <a:spcPct val="20000"/>
              </a:spcBef>
              <a:buClr>
                <a:schemeClr val="tx2"/>
              </a:buClr>
            </a:pPr>
            <a:endParaRPr lang="en-US" sz="2700" i="1">
              <a:cs typeface="Arial" charset="0"/>
            </a:endParaRPr>
          </a:p>
          <a:p>
            <a:pPr algn="ctr" eaLnBrk="1" hangingPunct="1">
              <a:lnSpc>
                <a:spcPct val="90000"/>
              </a:lnSpc>
              <a:spcBef>
                <a:spcPct val="20000"/>
              </a:spcBef>
              <a:buClr>
                <a:schemeClr val="tx2"/>
              </a:buClr>
            </a:pPr>
            <a:endParaRPr lang="en-US" sz="2700" i="1">
              <a:cs typeface="Arial" charset="0"/>
            </a:endParaRPr>
          </a:p>
          <a:p>
            <a:pPr algn="ctr" eaLnBrk="1" hangingPunct="1">
              <a:lnSpc>
                <a:spcPct val="90000"/>
              </a:lnSpc>
              <a:spcBef>
                <a:spcPct val="20000"/>
              </a:spcBef>
              <a:buClr>
                <a:schemeClr val="tx2"/>
              </a:buClr>
            </a:pPr>
            <a:endParaRPr lang="en-US" sz="4000" i="1">
              <a:cs typeface="Arial" charset="0"/>
            </a:endParaRPr>
          </a:p>
          <a:p>
            <a:pPr algn="ctr" eaLnBrk="1" hangingPunct="1">
              <a:lnSpc>
                <a:spcPct val="90000"/>
              </a:lnSpc>
              <a:spcBef>
                <a:spcPct val="20000"/>
              </a:spcBef>
              <a:buClr>
                <a:schemeClr val="tx2"/>
              </a:buClr>
            </a:pPr>
            <a:endParaRPr lang="en-US" sz="2700" i="1">
              <a:cs typeface="Arial" charset="0"/>
            </a:endParaRPr>
          </a:p>
          <a:p>
            <a:pPr algn="ctr" eaLnBrk="1" hangingPunct="1">
              <a:lnSpc>
                <a:spcPct val="90000"/>
              </a:lnSpc>
              <a:spcBef>
                <a:spcPct val="20000"/>
              </a:spcBef>
              <a:buClr>
                <a:schemeClr val="tx2"/>
              </a:buClr>
            </a:pPr>
            <a:endParaRPr lang="en-US" sz="2700" i="1">
              <a:cs typeface="Arial" charset="0"/>
            </a:endParaRPr>
          </a:p>
        </p:txBody>
      </p:sp>
      <p:sp>
        <p:nvSpPr>
          <p:cNvPr id="2" name="Rectangle 1"/>
          <p:cNvSpPr/>
          <p:nvPr/>
        </p:nvSpPr>
        <p:spPr>
          <a:xfrm>
            <a:off x="457200" y="1768475"/>
            <a:ext cx="8191500" cy="4035425"/>
          </a:xfrm>
          <a:prstGeom prst="rect">
            <a:avLst/>
          </a:prstGeom>
          <a:solidFill>
            <a:schemeClr val="accent3"/>
          </a:solidFill>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GB" dirty="0">
              <a:solidFill>
                <a:schemeClr val="accent3"/>
              </a:solidFill>
            </a:endParaRPr>
          </a:p>
        </p:txBody>
      </p:sp>
      <p:sp>
        <p:nvSpPr>
          <p:cNvPr id="3" name="Rectangle 2"/>
          <p:cNvSpPr/>
          <p:nvPr/>
        </p:nvSpPr>
        <p:spPr>
          <a:xfrm>
            <a:off x="5159375" y="2097088"/>
            <a:ext cx="3213100" cy="1681162"/>
          </a:xfrm>
          <a:prstGeom prst="rect">
            <a:avLst/>
          </a:prstGeom>
          <a:solidFill>
            <a:schemeClr val="accent4"/>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fr-CH" b="1" dirty="0"/>
          </a:p>
          <a:p>
            <a:pPr algn="ctr">
              <a:defRPr/>
            </a:pPr>
            <a:endParaRPr lang="fr-CH" b="1" dirty="0"/>
          </a:p>
          <a:p>
            <a:pPr algn="ctr">
              <a:defRPr/>
            </a:pPr>
            <a:endParaRPr lang="fr-CH" b="1" dirty="0"/>
          </a:p>
          <a:p>
            <a:pPr algn="ctr">
              <a:defRPr/>
            </a:pPr>
            <a:r>
              <a:rPr lang="ar-EG" sz="2400" b="1" dirty="0" smtClean="0"/>
              <a:t>الحياة المدنية</a:t>
            </a:r>
          </a:p>
          <a:p>
            <a:pPr algn="ctr">
              <a:defRPr/>
            </a:pPr>
            <a:r>
              <a:rPr lang="ar-EG" sz="2000" b="1" dirty="0" smtClean="0"/>
              <a:t>الحرمان من الأهلية القانونية</a:t>
            </a:r>
          </a:p>
          <a:p>
            <a:pPr algn="ctr">
              <a:defRPr/>
            </a:pPr>
            <a:r>
              <a:rPr lang="ar-EG" sz="2000" b="1" dirty="0" smtClean="0"/>
              <a:t>الإيداع القسري في المؤسسات</a:t>
            </a:r>
          </a:p>
          <a:p>
            <a:pPr algn="ctr">
              <a:defRPr/>
            </a:pPr>
            <a:r>
              <a:rPr lang="ar-EG" sz="2000" b="1" dirty="0" smtClean="0"/>
              <a:t>التعقيم القسري</a:t>
            </a:r>
            <a:endParaRPr lang="fr-CH" sz="2000" dirty="0"/>
          </a:p>
          <a:p>
            <a:pPr algn="ctr">
              <a:defRPr/>
            </a:pPr>
            <a:endParaRPr lang="fr-CH" dirty="0"/>
          </a:p>
          <a:p>
            <a:pPr algn="ctr">
              <a:defRPr/>
            </a:pPr>
            <a:endParaRPr lang="fr-CH" dirty="0"/>
          </a:p>
          <a:p>
            <a:pPr algn="ctr">
              <a:defRPr/>
            </a:pPr>
            <a:endParaRPr lang="en-GB" dirty="0"/>
          </a:p>
        </p:txBody>
      </p:sp>
      <p:sp>
        <p:nvSpPr>
          <p:cNvPr id="4" name="Rectangle 3"/>
          <p:cNvSpPr/>
          <p:nvPr/>
        </p:nvSpPr>
        <p:spPr>
          <a:xfrm>
            <a:off x="5413691" y="4087908"/>
            <a:ext cx="2958784" cy="1546412"/>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rtl="1">
              <a:defRPr/>
            </a:pPr>
            <a:r>
              <a:rPr lang="ar-SA" sz="2400" b="1" dirty="0" smtClean="0"/>
              <a:t>الحياة السياسية</a:t>
            </a:r>
          </a:p>
          <a:p>
            <a:pPr algn="ctr" rtl="1">
              <a:defRPr/>
            </a:pPr>
            <a:r>
              <a:rPr lang="ar-SA" sz="2000" b="1" dirty="0" smtClean="0"/>
              <a:t>الحرمان من الحق في التصويت </a:t>
            </a:r>
          </a:p>
          <a:p>
            <a:pPr algn="ctr">
              <a:defRPr/>
            </a:pPr>
            <a:endParaRPr lang="en-GB" dirty="0">
              <a:ln>
                <a:solidFill>
                  <a:schemeClr val="bg1"/>
                </a:solidFill>
              </a:ln>
              <a:solidFill>
                <a:srgbClr val="92D050"/>
              </a:solidFill>
            </a:endParaRPr>
          </a:p>
        </p:txBody>
      </p:sp>
      <p:sp>
        <p:nvSpPr>
          <p:cNvPr id="5" name="Rectangle 4"/>
          <p:cNvSpPr/>
          <p:nvPr/>
        </p:nvSpPr>
        <p:spPr>
          <a:xfrm>
            <a:off x="901664" y="1943100"/>
            <a:ext cx="3348038" cy="1989138"/>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anchor="ctr"/>
          <a:lstStyle/>
          <a:p>
            <a:pPr algn="ctr" rtl="1">
              <a:defRPr/>
            </a:pPr>
            <a:r>
              <a:rPr lang="ar-EG" sz="2400" b="1" dirty="0" smtClean="0"/>
              <a:t>الحياة الاجتماعية والثقافية</a:t>
            </a:r>
            <a:endParaRPr lang="en-US" sz="2400" b="1" dirty="0" smtClean="0"/>
          </a:p>
          <a:p>
            <a:pPr algn="ctr">
              <a:defRPr/>
            </a:pPr>
            <a:r>
              <a:rPr lang="ar-SA" sz="2000" b="1" dirty="0" smtClean="0"/>
              <a:t>التعليم المنفصل</a:t>
            </a:r>
          </a:p>
          <a:p>
            <a:pPr algn="ctr">
              <a:defRPr/>
            </a:pPr>
            <a:r>
              <a:rPr lang="ar-SA" sz="2000" b="1" dirty="0" smtClean="0"/>
              <a:t>العلاج الطبي القسري </a:t>
            </a:r>
          </a:p>
          <a:p>
            <a:pPr algn="ctr">
              <a:defRPr/>
            </a:pPr>
            <a:r>
              <a:rPr lang="ar-SA" sz="2000" b="1" dirty="0" smtClean="0"/>
              <a:t>الاستبعاد من المجتمع</a:t>
            </a:r>
          </a:p>
          <a:p>
            <a:pPr algn="ctr">
              <a:defRPr/>
            </a:pPr>
            <a:r>
              <a:rPr lang="ar-SA" sz="2000" b="1" dirty="0" smtClean="0"/>
              <a:t>البيئات التي يصعب الوصول فيها</a:t>
            </a:r>
          </a:p>
          <a:p>
            <a:pPr algn="ctr">
              <a:defRPr/>
            </a:pPr>
            <a:r>
              <a:rPr lang="ar-SA" sz="2000" b="1" dirty="0" smtClean="0"/>
              <a:t>المواقف السلبية</a:t>
            </a:r>
            <a:endParaRPr lang="fr-CH" dirty="0"/>
          </a:p>
        </p:txBody>
      </p:sp>
      <p:sp>
        <p:nvSpPr>
          <p:cNvPr id="6" name="Rectangle 5"/>
          <p:cNvSpPr/>
          <p:nvPr/>
        </p:nvSpPr>
        <p:spPr>
          <a:xfrm>
            <a:off x="1290917" y="4111354"/>
            <a:ext cx="2836863" cy="1358900"/>
          </a:xfrm>
          <a:prstGeom prst="rect">
            <a:avLst/>
          </a:prstGeom>
          <a:solidFill>
            <a:schemeClr val="accent1">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rtl="1">
              <a:defRPr/>
            </a:pPr>
            <a:endParaRPr lang="ar-SA" sz="2400" b="1" dirty="0" smtClean="0"/>
          </a:p>
          <a:p>
            <a:pPr algn="ctr" rtl="1">
              <a:defRPr/>
            </a:pPr>
            <a:r>
              <a:rPr lang="ar-SA" sz="2400" b="1" dirty="0" smtClean="0"/>
              <a:t>الحياة الاقتصادية</a:t>
            </a:r>
          </a:p>
          <a:p>
            <a:pPr algn="ctr" rtl="1">
              <a:defRPr/>
            </a:pPr>
            <a:r>
              <a:rPr lang="ar-SA" sz="2000" b="1" dirty="0" smtClean="0"/>
              <a:t>الحرمان من الترتيبات </a:t>
            </a:r>
            <a:r>
              <a:rPr lang="ar-SA" sz="2000" b="1" dirty="0" err="1" smtClean="0"/>
              <a:t>التيسيرية</a:t>
            </a:r>
            <a:r>
              <a:rPr lang="ar-SA" sz="2000" b="1" dirty="0" smtClean="0"/>
              <a:t> المعقولة</a:t>
            </a:r>
          </a:p>
          <a:p>
            <a:pPr algn="ctr" rtl="1">
              <a:defRPr/>
            </a:pPr>
            <a:r>
              <a:rPr lang="ar-SA" sz="2000" b="1" dirty="0" smtClean="0"/>
              <a:t>الحرمان من حقوق الملكية</a:t>
            </a:r>
            <a:endParaRPr lang="fr-CH" sz="2000" dirty="0"/>
          </a:p>
          <a:p>
            <a:pPr algn="ctr">
              <a:defRPr/>
            </a:pPr>
            <a:endParaRPr lang="fr-CH" dirty="0"/>
          </a:p>
        </p:txBody>
      </p:sp>
      <p:sp>
        <p:nvSpPr>
          <p:cNvPr id="9"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10"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241300" y="274638"/>
            <a:ext cx="8723313" cy="1090612"/>
          </a:xfrm>
        </p:spPr>
        <p:txBody>
          <a:bodyPr/>
          <a:lstStyle/>
          <a:p>
            <a:pPr algn="ctr" eaLnBrk="1" hangingPunct="1"/>
            <a:r>
              <a:rPr lang="ar-SA" sz="3600" dirty="0" smtClean="0">
                <a:latin typeface="Arial" charset="0"/>
                <a:ea typeface="ＭＳ Ｐゴシック" pitchFamily="34" charset="-128"/>
                <a:cs typeface="Arial" charset="0"/>
              </a:rPr>
              <a:t>التدابير المحدَّدة</a:t>
            </a:r>
            <a:endParaRPr lang="fr-FR" sz="3600" dirty="0" smtClean="0">
              <a:latin typeface="Arial" charset="0"/>
              <a:ea typeface="ＭＳ Ｐゴシック" pitchFamily="34" charset="-128"/>
              <a:cs typeface="Arial" charset="0"/>
            </a:endParaRPr>
          </a:p>
        </p:txBody>
      </p:sp>
      <p:sp>
        <p:nvSpPr>
          <p:cNvPr id="12291" name="Content Placeholder 2"/>
          <p:cNvSpPr txBox="1">
            <a:spLocks/>
          </p:cNvSpPr>
          <p:nvPr/>
        </p:nvSpPr>
        <p:spPr bwMode="auto">
          <a:xfrm>
            <a:off x="1017588" y="1563688"/>
            <a:ext cx="7056437"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just" rtl="1" eaLnBrk="1" hangingPunct="1">
              <a:buFont typeface="Arial" charset="0"/>
              <a:buNone/>
            </a:pPr>
            <a:r>
              <a:rPr lang="ar-SA" sz="3600" dirty="0" smtClean="0">
                <a:solidFill>
                  <a:schemeClr val="tx2"/>
                </a:solidFill>
              </a:rPr>
              <a:t>لا تعتبر </a:t>
            </a:r>
            <a:r>
              <a:rPr lang="ar-SA" sz="3600" b="1" dirty="0" smtClean="0">
                <a:solidFill>
                  <a:schemeClr val="tx2"/>
                </a:solidFill>
              </a:rPr>
              <a:t>التدابير المحدَّدة</a:t>
            </a:r>
            <a:r>
              <a:rPr lang="ar-SA" sz="3600" dirty="0" smtClean="0">
                <a:solidFill>
                  <a:schemeClr val="tx2"/>
                </a:solidFill>
              </a:rPr>
              <a:t> الضرورية للتعجيل بالمساواة الفعلية للأشخاص ذوي الإعاقة أو تحقيقها تمييزاً بمقتضى أحكام هذه الاتفاقية [المادة 5 (4)]</a:t>
            </a:r>
            <a:endParaRPr lang="en-US" sz="3600" dirty="0"/>
          </a:p>
        </p:txBody>
      </p:sp>
      <p:sp>
        <p:nvSpPr>
          <p:cNvPr id="4" name="Oval 3"/>
          <p:cNvSpPr/>
          <p:nvPr/>
        </p:nvSpPr>
        <p:spPr>
          <a:xfrm>
            <a:off x="5307013" y="2122243"/>
            <a:ext cx="2882900" cy="685800"/>
          </a:xfrm>
          <a:prstGeom prst="ellipse">
            <a:avLst/>
          </a:prstGeom>
          <a:noFill/>
          <a:ln w="444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2"/>
              </a:solidFill>
            </a:endParaRPr>
          </a:p>
        </p:txBody>
      </p:sp>
      <p:sp>
        <p:nvSpPr>
          <p:cNvPr id="5" name="Curved Left Arrow 4"/>
          <p:cNvSpPr/>
          <p:nvPr/>
        </p:nvSpPr>
        <p:spPr>
          <a:xfrm>
            <a:off x="8074025" y="2380151"/>
            <a:ext cx="890588" cy="2953850"/>
          </a:xfrm>
          <a:prstGeom prst="curvedLeftArrow">
            <a:avLst>
              <a:gd name="adj1" fmla="val 25000"/>
              <a:gd name="adj2" fmla="val 50000"/>
              <a:gd name="adj3" fmla="val 12302"/>
            </a:avLst>
          </a:prstGeom>
          <a:solidFill>
            <a:srgbClr val="92D050">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2"/>
              </a:solidFill>
            </a:endParaRPr>
          </a:p>
        </p:txBody>
      </p:sp>
      <p:sp>
        <p:nvSpPr>
          <p:cNvPr id="7" name="Flowchart: Process 6"/>
          <p:cNvSpPr/>
          <p:nvPr/>
        </p:nvSpPr>
        <p:spPr>
          <a:xfrm>
            <a:off x="1743564" y="4102100"/>
            <a:ext cx="6330461" cy="1901825"/>
          </a:xfrm>
          <a:prstGeom prst="flowChartProcess">
            <a:avLst/>
          </a:prstGeom>
          <a:solidFill>
            <a:srgbClr val="92D050"/>
          </a:solidFill>
          <a:ln>
            <a:solidFill>
              <a:srgbClr val="3BD93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rgbClr val="FFFFFF"/>
              </a:solidFill>
              <a:cs typeface="Arial" charset="0"/>
            </a:endParaRPr>
          </a:p>
          <a:p>
            <a:pPr algn="ctr">
              <a:defRPr/>
            </a:pPr>
            <a:endParaRPr lang="en-US" dirty="0">
              <a:solidFill>
                <a:srgbClr val="FFFFFF"/>
              </a:solidFill>
              <a:cs typeface="Arial" charset="0"/>
            </a:endParaRPr>
          </a:p>
          <a:p>
            <a:pPr algn="ctr">
              <a:defRPr/>
            </a:pPr>
            <a:endParaRPr lang="en-US" dirty="0">
              <a:solidFill>
                <a:srgbClr val="FFFFFF"/>
              </a:solidFill>
              <a:cs typeface="Arial" charset="0"/>
            </a:endParaRPr>
          </a:p>
          <a:p>
            <a:pPr algn="ctr">
              <a:defRPr/>
            </a:pPr>
            <a:endParaRPr lang="en-US" dirty="0">
              <a:solidFill>
                <a:srgbClr val="FFFFFF"/>
              </a:solidFill>
              <a:cs typeface="Arial" pitchFamily="34" charset="0"/>
            </a:endParaRPr>
          </a:p>
          <a:p>
            <a:pPr algn="ctr" rtl="1">
              <a:defRPr/>
            </a:pPr>
            <a:r>
              <a:rPr lang="ar-SA" sz="2400" dirty="0" smtClean="0">
                <a:solidFill>
                  <a:srgbClr val="FFFFFF"/>
                </a:solidFill>
                <a:cs typeface="Arial" pitchFamily="34" charset="0"/>
              </a:rPr>
              <a:t>العمالة في القطاع العام (المادة 27 (1))</a:t>
            </a:r>
          </a:p>
          <a:p>
            <a:pPr algn="ctr" rtl="1">
              <a:defRPr/>
            </a:pPr>
            <a:r>
              <a:rPr lang="ar-SA" sz="2400" dirty="0" smtClean="0">
                <a:solidFill>
                  <a:srgbClr val="FFFFFF"/>
                </a:solidFill>
                <a:cs typeface="Arial" pitchFamily="34" charset="0"/>
              </a:rPr>
              <a:t>تدابير دعم فردية (المادة 24 (2) (هـ))</a:t>
            </a:r>
          </a:p>
          <a:p>
            <a:pPr algn="ctr" rtl="1">
              <a:defRPr/>
            </a:pPr>
            <a:r>
              <a:rPr lang="ar-SA" sz="2400" dirty="0" smtClean="0">
                <a:solidFill>
                  <a:srgbClr val="FFFFFF"/>
                </a:solidFill>
                <a:cs typeface="Arial" pitchFamily="34" charset="0"/>
              </a:rPr>
              <a:t>العمل الإيجابي، الحوافز (المادة 27 (1))</a:t>
            </a:r>
          </a:p>
          <a:p>
            <a:pPr algn="ctr" rtl="1">
              <a:defRPr/>
            </a:pPr>
            <a:r>
              <a:rPr lang="ar-SA" sz="2400" dirty="0" smtClean="0">
                <a:solidFill>
                  <a:srgbClr val="FFFFFF"/>
                </a:solidFill>
                <a:cs typeface="Arial" pitchFamily="34" charset="0"/>
              </a:rPr>
              <a:t>تدابير إنشاء إطار للدعم (المادة 12 (3))، إلخ</a:t>
            </a:r>
            <a:endParaRPr lang="en-US" sz="2400" dirty="0">
              <a:solidFill>
                <a:srgbClr val="FFFFFF"/>
              </a:solidFill>
              <a:cs typeface="Arial" pitchFamily="34" charset="0"/>
            </a:endParaRPr>
          </a:p>
          <a:p>
            <a:pPr algn="ctr">
              <a:defRPr/>
            </a:pPr>
            <a:endParaRPr lang="en-US" dirty="0">
              <a:solidFill>
                <a:srgbClr val="FFFFFF"/>
              </a:solidFill>
              <a:cs typeface="Arial" charset="0"/>
            </a:endParaRPr>
          </a:p>
          <a:p>
            <a:pPr algn="ctr">
              <a:defRPr/>
            </a:pPr>
            <a:endParaRPr lang="en-US" dirty="0">
              <a:solidFill>
                <a:srgbClr val="FFFFFF"/>
              </a:solidFill>
              <a:cs typeface="Arial" charset="0"/>
            </a:endParaRPr>
          </a:p>
          <a:p>
            <a:pPr algn="ctr">
              <a:defRPr/>
            </a:pPr>
            <a:endParaRPr lang="en-US" dirty="0">
              <a:solidFill>
                <a:srgbClr val="FFFFFF"/>
              </a:solidFill>
              <a:cs typeface="Arial" charset="0"/>
            </a:endParaRPr>
          </a:p>
          <a:p>
            <a:pPr algn="ctr">
              <a:defRPr/>
            </a:pPr>
            <a:endParaRPr lang="en-US" dirty="0">
              <a:solidFill>
                <a:srgbClr val="FFFFFF"/>
              </a:solidFill>
              <a:cs typeface="Arial" charset="0"/>
            </a:endParaRPr>
          </a:p>
        </p:txBody>
      </p:sp>
      <p:sp>
        <p:nvSpPr>
          <p:cNvPr id="8"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9"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p:cNvSpPr>
            <a:spLocks noGrp="1"/>
          </p:cNvSpPr>
          <p:nvPr>
            <p:ph type="title"/>
          </p:nvPr>
        </p:nvSpPr>
        <p:spPr>
          <a:xfrm>
            <a:off x="336550" y="274638"/>
            <a:ext cx="8242300" cy="850777"/>
          </a:xfrm>
        </p:spPr>
        <p:txBody>
          <a:bodyPr/>
          <a:lstStyle/>
          <a:p>
            <a:pPr algn="ctr" rtl="1" eaLnBrk="1" hangingPunct="1"/>
            <a:r>
              <a:rPr lang="ar-SA" sz="3600" dirty="0" smtClean="0">
                <a:latin typeface="Arial" charset="0"/>
                <a:ea typeface="ＭＳ Ｐゴシック" pitchFamily="34" charset="-128"/>
                <a:cs typeface="Arial" charset="0"/>
              </a:rPr>
              <a:t>من المسؤول</a:t>
            </a:r>
            <a:endParaRPr lang="fr-FR" sz="3600" dirty="0" smtClean="0">
              <a:latin typeface="Arial" charset="0"/>
              <a:ea typeface="ＭＳ Ｐゴシック" pitchFamily="34" charset="-128"/>
              <a:cs typeface="Arial" charset="0"/>
            </a:endParaRPr>
          </a:p>
        </p:txBody>
      </p:sp>
      <p:sp>
        <p:nvSpPr>
          <p:cNvPr id="13315" name="Content Placeholder 2"/>
          <p:cNvSpPr txBox="1">
            <a:spLocks/>
          </p:cNvSpPr>
          <p:nvPr/>
        </p:nvSpPr>
        <p:spPr bwMode="auto">
          <a:xfrm>
            <a:off x="1016000" y="1365250"/>
            <a:ext cx="7056438" cy="40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sp>
        <p:nvSpPr>
          <p:cNvPr id="2" name="Oval 1"/>
          <p:cNvSpPr/>
          <p:nvPr/>
        </p:nvSpPr>
        <p:spPr>
          <a:xfrm>
            <a:off x="1720850" y="1022350"/>
            <a:ext cx="5634038" cy="4960938"/>
          </a:xfrm>
          <a:prstGeom prst="ellipse">
            <a:avLst/>
          </a:prstGeom>
          <a:solidFill>
            <a:schemeClr val="accent3"/>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EG" dirty="0" smtClean="0"/>
              <a:t>القطاع الخاص</a:t>
            </a: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r>
              <a:rPr lang="ar-SA" dirty="0" smtClean="0"/>
              <a:t>أفراد المجتمع المحلي، الأسر</a:t>
            </a:r>
            <a:endParaRPr lang="en-GB" dirty="0"/>
          </a:p>
        </p:txBody>
      </p:sp>
      <p:sp>
        <p:nvSpPr>
          <p:cNvPr id="3" name="Oval 2"/>
          <p:cNvSpPr/>
          <p:nvPr/>
        </p:nvSpPr>
        <p:spPr>
          <a:xfrm>
            <a:off x="2514600" y="1762125"/>
            <a:ext cx="4087813" cy="3482975"/>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dirty="0" smtClean="0"/>
              <a:t>الدول</a:t>
            </a: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fr-CH" dirty="0"/>
          </a:p>
          <a:p>
            <a:pPr algn="ctr">
              <a:defRPr/>
            </a:pPr>
            <a:endParaRPr lang="en-GB" dirty="0"/>
          </a:p>
        </p:txBody>
      </p:sp>
      <p:sp>
        <p:nvSpPr>
          <p:cNvPr id="4" name="Oval 3"/>
          <p:cNvSpPr/>
          <p:nvPr/>
        </p:nvSpPr>
        <p:spPr>
          <a:xfrm>
            <a:off x="3587750" y="2730500"/>
            <a:ext cx="1981200" cy="1687513"/>
          </a:xfrm>
          <a:prstGeom prst="ellipse">
            <a:avLst/>
          </a:prstGeom>
          <a:solidFill>
            <a:srgbClr val="7030A0"/>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EG" dirty="0" smtClean="0"/>
              <a:t>الأفراد</a:t>
            </a:r>
            <a:endParaRPr lang="en-GB" dirty="0"/>
          </a:p>
        </p:txBody>
      </p:sp>
      <p:sp>
        <p:nvSpPr>
          <p:cNvPr id="5" name="Rectangle 4"/>
          <p:cNvSpPr/>
          <p:nvPr/>
        </p:nvSpPr>
        <p:spPr>
          <a:xfrm>
            <a:off x="7467600" y="1376363"/>
            <a:ext cx="1347788"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i="1" dirty="0" smtClean="0"/>
              <a:t>إذكاء الوعي، التدريب</a:t>
            </a:r>
            <a:endParaRPr lang="en-GB" i="1" dirty="0"/>
          </a:p>
        </p:txBody>
      </p:sp>
      <p:sp>
        <p:nvSpPr>
          <p:cNvPr id="6" name="Rectangle 5"/>
          <p:cNvSpPr/>
          <p:nvPr/>
        </p:nvSpPr>
        <p:spPr>
          <a:xfrm>
            <a:off x="7467600" y="3046413"/>
            <a:ext cx="1347788"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i="1" dirty="0" smtClean="0"/>
              <a:t>البحوث</a:t>
            </a:r>
            <a:endParaRPr lang="en-GB" i="1" dirty="0"/>
          </a:p>
        </p:txBody>
      </p:sp>
      <p:sp>
        <p:nvSpPr>
          <p:cNvPr id="7" name="Rectangle 6"/>
          <p:cNvSpPr/>
          <p:nvPr/>
        </p:nvSpPr>
        <p:spPr>
          <a:xfrm>
            <a:off x="7467600" y="4600575"/>
            <a:ext cx="1347788"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i="1" dirty="0" smtClean="0"/>
              <a:t>العلاج</a:t>
            </a:r>
            <a:endParaRPr lang="en-GB" i="1" dirty="0"/>
          </a:p>
        </p:txBody>
      </p:sp>
      <p:sp>
        <p:nvSpPr>
          <p:cNvPr id="8" name="Rectangle 7"/>
          <p:cNvSpPr/>
          <p:nvPr/>
        </p:nvSpPr>
        <p:spPr>
          <a:xfrm>
            <a:off x="336550" y="1365250"/>
            <a:ext cx="1292958"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i="1" dirty="0" smtClean="0"/>
              <a:t>القوانين والسياسات</a:t>
            </a:r>
            <a:endParaRPr lang="en-GB" i="1" dirty="0"/>
          </a:p>
        </p:txBody>
      </p:sp>
      <p:sp>
        <p:nvSpPr>
          <p:cNvPr id="9" name="Rectangle 8"/>
          <p:cNvSpPr/>
          <p:nvPr/>
        </p:nvSpPr>
        <p:spPr>
          <a:xfrm>
            <a:off x="336550" y="3046413"/>
            <a:ext cx="1292958"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i="1" dirty="0" smtClean="0"/>
              <a:t>تخصيص الموارد</a:t>
            </a:r>
            <a:endParaRPr lang="fr-CH" i="1" dirty="0"/>
          </a:p>
          <a:p>
            <a:pPr algn="ctr">
              <a:defRPr/>
            </a:pPr>
            <a:endParaRPr lang="en-GB" i="1" dirty="0"/>
          </a:p>
        </p:txBody>
      </p:sp>
      <p:sp>
        <p:nvSpPr>
          <p:cNvPr id="10" name="Rectangle 9"/>
          <p:cNvSpPr/>
          <p:nvPr/>
        </p:nvSpPr>
        <p:spPr>
          <a:xfrm>
            <a:off x="336550" y="4605338"/>
            <a:ext cx="1292958" cy="9144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ar-SA" i="1" dirty="0" smtClean="0"/>
              <a:t>الخدمات الشاملة للجميع</a:t>
            </a:r>
            <a:endParaRPr lang="en-GB" i="1" dirty="0"/>
          </a:p>
        </p:txBody>
      </p:sp>
      <p:sp>
        <p:nvSpPr>
          <p:cNvPr id="13"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14"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a:off x="301625" y="6308725"/>
            <a:ext cx="2698750" cy="1588"/>
          </a:xfrm>
          <a:prstGeom prst="line">
            <a:avLst/>
          </a:prstGeom>
          <a:ln w="381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47" name="TextBox 11"/>
          <p:cNvSpPr txBox="1">
            <a:spLocks noChangeArrowheads="1"/>
          </p:cNvSpPr>
          <p:nvPr/>
        </p:nvSpPr>
        <p:spPr bwMode="auto">
          <a:xfrm>
            <a:off x="838200" y="1112838"/>
            <a:ext cx="3276600" cy="4795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rtl="1" eaLnBrk="1" hangingPunct="1">
              <a:spcBef>
                <a:spcPct val="20000"/>
              </a:spcBef>
              <a:buClr>
                <a:schemeClr val="tx2"/>
              </a:buClr>
              <a:buFont typeface="Wingdings" pitchFamily="2" charset="2"/>
              <a:buChar char="§"/>
            </a:pPr>
            <a:r>
              <a:rPr lang="ar-SA" sz="2000" dirty="0" smtClean="0">
                <a:cs typeface="Arial" charset="0"/>
              </a:rPr>
              <a:t>نشاط جماعي – </a:t>
            </a:r>
            <a:r>
              <a:rPr lang="ar-SA" sz="2000" dirty="0" smtClean="0">
                <a:solidFill>
                  <a:srgbClr val="FF0000"/>
                </a:solidFill>
                <a:cs typeface="Arial" charset="0"/>
              </a:rPr>
              <a:t>المسيرة الرياضية</a:t>
            </a:r>
            <a:endParaRPr lang="en-US" sz="2000" dirty="0">
              <a:solidFill>
                <a:srgbClr val="FF0000"/>
              </a:solidFill>
              <a:cs typeface="Arial" charset="0"/>
            </a:endParaRPr>
          </a:p>
          <a:p>
            <a:pPr algn="r" rtl="1" eaLnBrk="1" hangingPunct="1">
              <a:spcBef>
                <a:spcPct val="20000"/>
              </a:spcBef>
              <a:buClr>
                <a:schemeClr val="tx2"/>
              </a:buClr>
              <a:buFont typeface="Wingdings" pitchFamily="2" charset="2"/>
              <a:buChar char="§"/>
            </a:pPr>
            <a:endParaRPr lang="en-US" sz="2000" dirty="0">
              <a:cs typeface="Arial" charset="0"/>
            </a:endParaRPr>
          </a:p>
          <a:p>
            <a:pPr algn="r" rtl="1" eaLnBrk="1" hangingPunct="1">
              <a:spcBef>
                <a:spcPct val="20000"/>
              </a:spcBef>
              <a:buClr>
                <a:schemeClr val="tx2"/>
              </a:buClr>
              <a:buFont typeface="Wingdings" pitchFamily="2" charset="2"/>
              <a:buChar char="§"/>
            </a:pPr>
            <a:r>
              <a:rPr lang="ar-SA" sz="2000" dirty="0" smtClean="0">
                <a:cs typeface="Arial" charset="0"/>
              </a:rPr>
              <a:t>أشكال التمييز </a:t>
            </a:r>
            <a:endParaRPr lang="en-US" sz="2000" dirty="0">
              <a:cs typeface="Arial" charset="0"/>
            </a:endParaRPr>
          </a:p>
          <a:p>
            <a:pPr algn="r" rtl="1" eaLnBrk="1" hangingPunct="1">
              <a:spcBef>
                <a:spcPct val="20000"/>
              </a:spcBef>
              <a:buClr>
                <a:schemeClr val="tx2"/>
              </a:buClr>
              <a:buFont typeface="Wingdings" pitchFamily="2" charset="2"/>
              <a:buChar char="§"/>
            </a:pPr>
            <a:endParaRPr lang="en-US" sz="2000" dirty="0">
              <a:cs typeface="Arial" charset="0"/>
            </a:endParaRPr>
          </a:p>
          <a:p>
            <a:pPr algn="r" rtl="1" eaLnBrk="1" hangingPunct="1">
              <a:spcBef>
                <a:spcPct val="20000"/>
              </a:spcBef>
              <a:buClr>
                <a:schemeClr val="tx2"/>
              </a:buClr>
              <a:buFont typeface="Wingdings" pitchFamily="2" charset="2"/>
              <a:buChar char="§"/>
            </a:pPr>
            <a:r>
              <a:rPr lang="ar-SA" sz="2000" dirty="0" smtClean="0">
                <a:cs typeface="Arial" charset="0"/>
              </a:rPr>
              <a:t>عدم التمييز في الاتفاقية</a:t>
            </a:r>
            <a:endParaRPr lang="en-US" sz="2000" dirty="0">
              <a:cs typeface="Arial" charset="0"/>
            </a:endParaRPr>
          </a:p>
          <a:p>
            <a:pPr algn="r" rtl="1" eaLnBrk="1" hangingPunct="1">
              <a:spcBef>
                <a:spcPct val="20000"/>
              </a:spcBef>
              <a:buClr>
                <a:schemeClr val="tx2"/>
              </a:buClr>
              <a:buFont typeface="Wingdings" pitchFamily="2" charset="2"/>
              <a:buChar char="§"/>
            </a:pPr>
            <a:endParaRPr lang="en-US" sz="2000" dirty="0">
              <a:cs typeface="Arial" charset="0"/>
            </a:endParaRPr>
          </a:p>
          <a:p>
            <a:pPr algn="r" rtl="1" eaLnBrk="1" hangingPunct="1">
              <a:spcBef>
                <a:spcPct val="20000"/>
              </a:spcBef>
              <a:buClr>
                <a:schemeClr val="tx2"/>
              </a:buClr>
              <a:buFont typeface="Wingdings" pitchFamily="2" charset="2"/>
              <a:buChar char="§"/>
            </a:pPr>
            <a:r>
              <a:rPr lang="ar-SA" sz="2000" dirty="0" smtClean="0">
                <a:cs typeface="Arial" charset="0"/>
              </a:rPr>
              <a:t>الترتيبات </a:t>
            </a:r>
            <a:r>
              <a:rPr lang="ar-SA" sz="2000" dirty="0" err="1" smtClean="0">
                <a:cs typeface="Arial" charset="0"/>
              </a:rPr>
              <a:t>التيسيرية</a:t>
            </a:r>
            <a:r>
              <a:rPr lang="ar-SA" sz="2000" dirty="0" smtClean="0">
                <a:cs typeface="Arial" charset="0"/>
              </a:rPr>
              <a:t> المعقولة</a:t>
            </a:r>
          </a:p>
          <a:p>
            <a:pPr algn="r" rtl="1" eaLnBrk="1" hangingPunct="1">
              <a:spcBef>
                <a:spcPct val="20000"/>
              </a:spcBef>
              <a:buClr>
                <a:schemeClr val="tx2"/>
              </a:buClr>
              <a:buFont typeface="Wingdings" pitchFamily="2" charset="2"/>
              <a:buChar char="§"/>
            </a:pPr>
            <a:endParaRPr lang="ar-SA" sz="2000" dirty="0" smtClean="0">
              <a:cs typeface="Arial" charset="0"/>
            </a:endParaRPr>
          </a:p>
          <a:p>
            <a:pPr algn="r" rtl="1" eaLnBrk="1" hangingPunct="1">
              <a:spcBef>
                <a:spcPct val="20000"/>
              </a:spcBef>
              <a:buClr>
                <a:schemeClr val="tx2"/>
              </a:buClr>
              <a:buFont typeface="Wingdings" pitchFamily="2" charset="2"/>
              <a:buChar char="§"/>
            </a:pPr>
            <a:r>
              <a:rPr lang="ar-SA" sz="2000" dirty="0" smtClean="0">
                <a:cs typeface="Arial" charset="0"/>
              </a:rPr>
              <a:t>أمثلة التمييز على أساس الإعاقة</a:t>
            </a:r>
          </a:p>
          <a:p>
            <a:pPr algn="r" rtl="1" eaLnBrk="1" hangingPunct="1">
              <a:spcBef>
                <a:spcPct val="20000"/>
              </a:spcBef>
              <a:buClr>
                <a:schemeClr val="tx2"/>
              </a:buClr>
              <a:buFont typeface="Wingdings" pitchFamily="2" charset="2"/>
              <a:buChar char="§"/>
            </a:pPr>
            <a:endParaRPr lang="ar-SA" sz="2000" dirty="0">
              <a:cs typeface="Arial" charset="0"/>
            </a:endParaRPr>
          </a:p>
          <a:p>
            <a:pPr algn="r" rtl="1" eaLnBrk="1" hangingPunct="1">
              <a:spcBef>
                <a:spcPct val="20000"/>
              </a:spcBef>
              <a:buClr>
                <a:schemeClr val="tx2"/>
              </a:buClr>
              <a:buFont typeface="Wingdings" pitchFamily="2" charset="2"/>
              <a:buChar char="§"/>
            </a:pPr>
            <a:r>
              <a:rPr lang="ar-SA" sz="2000" dirty="0" smtClean="0">
                <a:cs typeface="Arial" charset="0"/>
              </a:rPr>
              <a:t>التدابير المحدَّدة لدعم المساواة</a:t>
            </a:r>
          </a:p>
          <a:p>
            <a:pPr algn="r" rtl="1" eaLnBrk="1" hangingPunct="1">
              <a:spcBef>
                <a:spcPct val="20000"/>
              </a:spcBef>
              <a:buClr>
                <a:schemeClr val="tx2"/>
              </a:buClr>
              <a:buFont typeface="Wingdings" pitchFamily="2" charset="2"/>
              <a:buChar char="§"/>
            </a:pPr>
            <a:endParaRPr lang="ar-SA" sz="2000" dirty="0">
              <a:cs typeface="Arial" charset="0"/>
            </a:endParaRPr>
          </a:p>
          <a:p>
            <a:pPr algn="r" rtl="1" eaLnBrk="1" hangingPunct="1">
              <a:spcBef>
                <a:spcPct val="20000"/>
              </a:spcBef>
              <a:buClr>
                <a:schemeClr val="tx2"/>
              </a:buClr>
              <a:buFont typeface="Wingdings" pitchFamily="2" charset="2"/>
              <a:buChar char="§"/>
            </a:pPr>
            <a:r>
              <a:rPr lang="ar-SA" sz="2000" dirty="0" smtClean="0">
                <a:cs typeface="Arial" charset="0"/>
              </a:rPr>
              <a:t>من المسؤول؟</a:t>
            </a:r>
            <a:endParaRPr lang="en-US" sz="2000" dirty="0">
              <a:cs typeface="Arial" charset="0"/>
            </a:endParaRPr>
          </a:p>
        </p:txBody>
      </p:sp>
      <p:sp>
        <p:nvSpPr>
          <p:cNvPr id="6148" name="Rectangle 10"/>
          <p:cNvSpPr>
            <a:spLocks noChangeArrowheads="1"/>
          </p:cNvSpPr>
          <p:nvPr/>
        </p:nvSpPr>
        <p:spPr bwMode="auto">
          <a:xfrm>
            <a:off x="4370388" y="1112838"/>
            <a:ext cx="3657600" cy="486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gn="r" rtl="1">
              <a:spcBef>
                <a:spcPct val="20000"/>
              </a:spcBef>
              <a:buClr>
                <a:schemeClr val="tx2"/>
              </a:buClr>
              <a:buFont typeface="Wingdings" pitchFamily="-108" charset="2"/>
              <a:buChar char="§"/>
              <a:defRPr/>
            </a:pPr>
            <a:r>
              <a:rPr lang="ar-SA" sz="2000" dirty="0" smtClean="0">
                <a:ea typeface="ＭＳ Ｐゴシック" pitchFamily="-108" charset="-128"/>
                <a:cs typeface="Arial" charset="0"/>
              </a:rPr>
              <a:t>فهم كيفية ظهور التمييز بسبب الإعاقة</a:t>
            </a:r>
            <a:endParaRPr lang="en-US" sz="2000" dirty="0">
              <a:ea typeface="ＭＳ Ｐゴシック" pitchFamily="-108" charset="-128"/>
              <a:cs typeface="Arial" charset="0"/>
            </a:endParaRPr>
          </a:p>
          <a:p>
            <a:pPr marL="342900" indent="-342900" algn="r" rtl="1">
              <a:spcBef>
                <a:spcPct val="20000"/>
              </a:spcBef>
              <a:buClr>
                <a:schemeClr val="tx2"/>
              </a:buClr>
              <a:buFont typeface="Wingdings" pitchFamily="-108" charset="2"/>
              <a:buChar char="§"/>
              <a:defRPr/>
            </a:pPr>
            <a:endParaRPr lang="en-US" sz="2000" dirty="0">
              <a:ea typeface="ＭＳ Ｐゴシック" pitchFamily="-108" charset="-128"/>
              <a:cs typeface="Arial" charset="0"/>
            </a:endParaRPr>
          </a:p>
          <a:p>
            <a:pPr marL="342900" indent="-342900" algn="r" rtl="1">
              <a:spcBef>
                <a:spcPct val="20000"/>
              </a:spcBef>
              <a:buClr>
                <a:schemeClr val="tx2"/>
              </a:buClr>
              <a:buFont typeface="Wingdings" pitchFamily="-108" charset="2"/>
              <a:buChar char="§"/>
              <a:defRPr/>
            </a:pPr>
            <a:r>
              <a:rPr lang="ar-SA" sz="2000" dirty="0" smtClean="0">
                <a:ea typeface="ＭＳ Ｐゴシック" pitchFamily="-108" charset="-128"/>
                <a:cs typeface="Arial" charset="0"/>
              </a:rPr>
              <a:t>التعرف على مختلف أشكال التمييز ضد الأشخاص ذوي الإعاقة</a:t>
            </a:r>
            <a:endParaRPr lang="en-US" sz="2000" dirty="0">
              <a:ea typeface="ＭＳ Ｐゴシック" pitchFamily="-108" charset="-128"/>
              <a:cs typeface="Arial" charset="0"/>
            </a:endParaRPr>
          </a:p>
          <a:p>
            <a:pPr marL="342900" indent="-342900" algn="r" rtl="1">
              <a:spcBef>
                <a:spcPct val="20000"/>
              </a:spcBef>
              <a:buClr>
                <a:schemeClr val="tx2"/>
              </a:buClr>
              <a:buFont typeface="Wingdings" pitchFamily="-108" charset="2"/>
              <a:buChar char="§"/>
              <a:defRPr/>
            </a:pPr>
            <a:endParaRPr lang="en-US" sz="2000" dirty="0">
              <a:ea typeface="ＭＳ Ｐゴシック" pitchFamily="-108" charset="-128"/>
              <a:cs typeface="Arial" charset="0"/>
            </a:endParaRPr>
          </a:p>
          <a:p>
            <a:pPr marL="342900" indent="-342900" algn="r" rtl="1">
              <a:spcBef>
                <a:spcPct val="20000"/>
              </a:spcBef>
              <a:buClr>
                <a:schemeClr val="tx2"/>
              </a:buClr>
              <a:buFont typeface="Wingdings" pitchFamily="-108" charset="2"/>
              <a:buChar char="§"/>
              <a:defRPr/>
            </a:pPr>
            <a:r>
              <a:rPr lang="ar-SA" sz="2000" dirty="0" smtClean="0">
                <a:ea typeface="ＭＳ Ｐゴシック" pitchFamily="-108" charset="-128"/>
                <a:cs typeface="Arial" charset="0"/>
              </a:rPr>
              <a:t>فهم الصلة بين عدم التمييز والمساواة</a:t>
            </a:r>
            <a:endParaRPr lang="en-US" sz="2000" dirty="0">
              <a:ea typeface="ＭＳ Ｐゴシック" pitchFamily="-108" charset="-128"/>
              <a:cs typeface="Arial" charset="0"/>
            </a:endParaRPr>
          </a:p>
          <a:p>
            <a:pPr marL="342900" indent="-342900" algn="r" rtl="1">
              <a:spcBef>
                <a:spcPct val="20000"/>
              </a:spcBef>
              <a:buClr>
                <a:schemeClr val="tx2"/>
              </a:buClr>
              <a:buFont typeface="Wingdings" pitchFamily="-108" charset="2"/>
              <a:buChar char="§"/>
              <a:defRPr/>
            </a:pPr>
            <a:endParaRPr lang="en-US" sz="2000" dirty="0">
              <a:ea typeface="ＭＳ Ｐゴシック" pitchFamily="-108" charset="-128"/>
              <a:cs typeface="Arial" charset="0"/>
            </a:endParaRPr>
          </a:p>
          <a:p>
            <a:pPr marL="342900" indent="-342900" algn="r" rtl="1">
              <a:spcBef>
                <a:spcPct val="20000"/>
              </a:spcBef>
              <a:buClr>
                <a:schemeClr val="tx2"/>
              </a:buClr>
              <a:buFont typeface="Wingdings" pitchFamily="-108" charset="2"/>
              <a:buChar char="§"/>
              <a:defRPr/>
            </a:pPr>
            <a:r>
              <a:rPr lang="ar-SA" sz="2000" dirty="0" smtClean="0">
                <a:ea typeface="ＭＳ Ｐゴシック" pitchFamily="-108" charset="-128"/>
                <a:cs typeface="Arial" charset="0"/>
              </a:rPr>
              <a:t>معرفة الجهة المسؤولة عن مكافحة التمييز وما هي التدابير التي ينبغي اتخاذها</a:t>
            </a:r>
            <a:endParaRPr lang="en-US" sz="2000" dirty="0">
              <a:ea typeface="ＭＳ Ｐゴシック" pitchFamily="-108" charset="-128"/>
              <a:cs typeface="Arial" charset="0"/>
            </a:endParaRPr>
          </a:p>
          <a:p>
            <a:pPr marL="342900" indent="-342900" algn="r" rtl="1">
              <a:spcBef>
                <a:spcPct val="20000"/>
              </a:spcBef>
              <a:buClr>
                <a:schemeClr val="tx2"/>
              </a:buClr>
              <a:buFont typeface="Wingdings" pitchFamily="-108" charset="2"/>
              <a:buChar char="§"/>
              <a:defRPr/>
            </a:pPr>
            <a:endParaRPr lang="en-US" sz="1600" dirty="0">
              <a:ea typeface="ＭＳ Ｐゴシック" pitchFamily="-108" charset="-128"/>
              <a:cs typeface="Arial" charset="0"/>
            </a:endParaRPr>
          </a:p>
          <a:p>
            <a:pPr marL="342900" indent="-342900" algn="r" rtl="1">
              <a:spcBef>
                <a:spcPct val="20000"/>
              </a:spcBef>
              <a:buClr>
                <a:schemeClr val="tx2"/>
              </a:buClr>
              <a:buFont typeface="Wingdings" pitchFamily="-108" charset="2"/>
              <a:buChar char="§"/>
              <a:defRPr/>
            </a:pPr>
            <a:endParaRPr lang="en-US" sz="1600" dirty="0">
              <a:ea typeface="ＭＳ Ｐゴシック" pitchFamily="-108" charset="-128"/>
              <a:cs typeface="Arial" charset="0"/>
            </a:endParaRPr>
          </a:p>
          <a:p>
            <a:pPr algn="r" rtl="1">
              <a:spcBef>
                <a:spcPct val="20000"/>
              </a:spcBef>
              <a:buClr>
                <a:schemeClr val="tx2"/>
              </a:buClr>
              <a:defRPr/>
            </a:pPr>
            <a:endParaRPr lang="en-US" sz="2000" dirty="0">
              <a:ea typeface="ＭＳ Ｐゴシック" pitchFamily="-108" charset="-128"/>
              <a:cs typeface="Arial" charset="0"/>
            </a:endParaRPr>
          </a:p>
          <a:p>
            <a:pPr marL="342900" indent="-342900" algn="r" rtl="1">
              <a:spcBef>
                <a:spcPct val="20000"/>
              </a:spcBef>
              <a:buClr>
                <a:schemeClr val="tx2"/>
              </a:buClr>
              <a:buFont typeface="Wingdings" pitchFamily="-108" charset="2"/>
              <a:buChar char="§"/>
              <a:defRPr/>
            </a:pPr>
            <a:endParaRPr lang="en-US" sz="2000" dirty="0">
              <a:ea typeface="ＭＳ Ｐゴシック" pitchFamily="-108" charset="-128"/>
              <a:cs typeface="Arial" charset="0"/>
            </a:endParaRPr>
          </a:p>
        </p:txBody>
      </p:sp>
      <p:sp>
        <p:nvSpPr>
          <p:cNvPr id="6149" name="TextBox 17"/>
          <p:cNvSpPr txBox="1">
            <a:spLocks noChangeArrowheads="1"/>
          </p:cNvSpPr>
          <p:nvPr/>
        </p:nvSpPr>
        <p:spPr bwMode="auto">
          <a:xfrm>
            <a:off x="1066800" y="366713"/>
            <a:ext cx="284870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rtl="1" eaLnBrk="1" hangingPunct="1"/>
            <a:r>
              <a:rPr lang="ar-SA" sz="2600" b="1" dirty="0" smtClean="0">
                <a:solidFill>
                  <a:schemeClr val="tx2"/>
                </a:solidFill>
                <a:cs typeface="Arial" charset="0"/>
              </a:rPr>
              <a:t>سير الوحدة </a:t>
            </a:r>
            <a:endParaRPr lang="en-US" sz="2600" b="1" dirty="0">
              <a:solidFill>
                <a:schemeClr val="tx2"/>
              </a:solidFill>
              <a:cs typeface="Arial" charset="0"/>
            </a:endParaRPr>
          </a:p>
        </p:txBody>
      </p:sp>
      <p:sp>
        <p:nvSpPr>
          <p:cNvPr id="6150" name="TextBox 18"/>
          <p:cNvSpPr txBox="1">
            <a:spLocks noChangeArrowheads="1"/>
          </p:cNvSpPr>
          <p:nvPr/>
        </p:nvSpPr>
        <p:spPr bwMode="auto">
          <a:xfrm>
            <a:off x="5957256" y="366713"/>
            <a:ext cx="85311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rtl="1" eaLnBrk="1" hangingPunct="1"/>
            <a:r>
              <a:rPr lang="ar-SA" sz="2600" b="1" dirty="0" smtClean="0">
                <a:solidFill>
                  <a:schemeClr val="tx2"/>
                </a:solidFill>
                <a:cs typeface="Arial" charset="0"/>
              </a:rPr>
              <a:t>الهدف</a:t>
            </a:r>
            <a:endParaRPr lang="en-US" sz="2600" b="1" dirty="0">
              <a:solidFill>
                <a:schemeClr val="tx2"/>
              </a:solidFill>
              <a:cs typeface="Arial" charset="0"/>
            </a:endParaRPr>
          </a:p>
        </p:txBody>
      </p:sp>
      <p:sp>
        <p:nvSpPr>
          <p:cNvPr id="7"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8"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444500" y="365125"/>
            <a:ext cx="8472488" cy="1143000"/>
          </a:xfrm>
        </p:spPr>
        <p:txBody>
          <a:bodyPr/>
          <a:lstStyle/>
          <a:p>
            <a:pPr algn="ctr" eaLnBrk="1" hangingPunct="1"/>
            <a:r>
              <a:rPr lang="ar-SA" sz="2800" dirty="0" smtClean="0">
                <a:latin typeface="Arial" charset="0"/>
                <a:ea typeface="ＭＳ Ｐゴシック" pitchFamily="34" charset="-128"/>
                <a:cs typeface="Arial" charset="0"/>
              </a:rPr>
              <a:t>المصادر</a:t>
            </a:r>
            <a:endParaRPr lang="en-US" sz="2800" dirty="0" smtClean="0">
              <a:latin typeface="Arial" charset="0"/>
              <a:ea typeface="ＭＳ Ｐゴシック" pitchFamily="34" charset="-128"/>
              <a:cs typeface="Arial" charset="0"/>
            </a:endParaRPr>
          </a:p>
        </p:txBody>
      </p:sp>
      <p:sp>
        <p:nvSpPr>
          <p:cNvPr id="14339" name="Content Placeholder 2"/>
          <p:cNvSpPr>
            <a:spLocks noGrp="1"/>
          </p:cNvSpPr>
          <p:nvPr>
            <p:ph idx="1"/>
          </p:nvPr>
        </p:nvSpPr>
        <p:spPr>
          <a:xfrm>
            <a:off x="558800" y="1159974"/>
            <a:ext cx="7477125" cy="5018087"/>
          </a:xfrm>
        </p:spPr>
        <p:txBody>
          <a:bodyPr/>
          <a:lstStyle/>
          <a:p>
            <a:pPr algn="just" rtl="1" eaLnBrk="1" hangingPunct="1"/>
            <a:r>
              <a:rPr lang="ar-SA" sz="2400" dirty="0" smtClean="0">
                <a:latin typeface="Arial" charset="0"/>
                <a:ea typeface="ＭＳ Ｐゴシック" pitchFamily="34" charset="-128"/>
                <a:cs typeface="Arial" charset="0"/>
              </a:rPr>
              <a:t>اتفاقية حقوق الأشخاص ذوي الإعاقة</a:t>
            </a:r>
            <a:endParaRPr lang="en-US" sz="2400" dirty="0" smtClean="0">
              <a:latin typeface="Arial" charset="0"/>
              <a:ea typeface="ＭＳ Ｐゴシック" pitchFamily="34" charset="-128"/>
              <a:cs typeface="Arial" charset="0"/>
            </a:endParaRPr>
          </a:p>
          <a:p>
            <a:pPr algn="just" rtl="1" eaLnBrk="1" hangingPunct="1"/>
            <a:r>
              <a:rPr lang="ar-SA" sz="2400" dirty="0" smtClean="0">
                <a:latin typeface="Arial" charset="0"/>
                <a:ea typeface="ＭＳ Ｐゴシック" pitchFamily="34" charset="-128"/>
                <a:cs typeface="Arial" charset="0"/>
              </a:rPr>
              <a:t>اللجنة المعنية بحقوق الإنسان، التعليق العام رقم 18 (1989) بشأن عدم التمييز</a:t>
            </a:r>
            <a:endParaRPr lang="en-US" sz="2400" dirty="0" smtClean="0">
              <a:latin typeface="Arial" charset="0"/>
              <a:ea typeface="ＭＳ Ｐゴシック" pitchFamily="34" charset="-128"/>
              <a:cs typeface="Arial" charset="0"/>
            </a:endParaRPr>
          </a:p>
          <a:p>
            <a:pPr algn="just" rtl="1" eaLnBrk="1" hangingPunct="1"/>
            <a:r>
              <a:rPr lang="ar-SA" sz="2400" dirty="0" smtClean="0">
                <a:latin typeface="Arial" charset="0"/>
                <a:ea typeface="ＭＳ Ｐゴシック" pitchFamily="34" charset="-128"/>
                <a:cs typeface="Arial" charset="0"/>
              </a:rPr>
              <a:t>لجنة الحقوق الاقتصادية والاجتماعية والثقافية، التعليق العام رقم 20 (2009) بشأن عدم التمييز في الحقوق الاقتصادية والاجتماعية والثقافية</a:t>
            </a:r>
            <a:endParaRPr lang="en-US" sz="2400" dirty="0" smtClean="0">
              <a:latin typeface="Arial" charset="0"/>
              <a:ea typeface="ＭＳ Ｐゴシック" pitchFamily="34" charset="-128"/>
              <a:cs typeface="Arial" charset="0"/>
            </a:endParaRPr>
          </a:p>
          <a:p>
            <a:pPr algn="just" rtl="1" eaLnBrk="1" hangingPunct="1"/>
            <a:r>
              <a:rPr lang="ar-SA" sz="2400" dirty="0" smtClean="0">
                <a:latin typeface="Arial" charset="0"/>
                <a:ea typeface="ＭＳ Ｐゴシック" pitchFamily="34" charset="-128"/>
                <a:cs typeface="Arial" charset="0"/>
              </a:rPr>
              <a:t>اللجنة المعنية بالقضاء على التمييز ضد المرأة، التوصية العامة رقم 25 (2004) بشأن التدابير الخاصة المؤقتة</a:t>
            </a:r>
            <a:endParaRPr lang="en-US" sz="2400" dirty="0" smtClean="0">
              <a:latin typeface="Arial" charset="0"/>
              <a:ea typeface="ＭＳ Ｐゴシック" pitchFamily="34" charset="-128"/>
              <a:cs typeface="Arial" charset="0"/>
            </a:endParaRPr>
          </a:p>
          <a:p>
            <a:pPr algn="just" rtl="1" eaLnBrk="1" hangingPunct="1"/>
            <a:r>
              <a:rPr lang="ar-SA" sz="2400" dirty="0" smtClean="0">
                <a:latin typeface="Arial" charset="0"/>
                <a:ea typeface="ＭＳ Ｐゴシック" pitchFamily="34" charset="-128"/>
                <a:cs typeface="Arial" charset="0"/>
              </a:rPr>
              <a:t>اللجنة المعنية بالقضاء على التمييز ضد المرأة، التوصية العامة رقم 28 (2010) الالتزامات الأساسية للدول الأطراف بموجب المادة 2 من اتفاقية القضاء على جميع أشكال التمييز ضد المرأة</a:t>
            </a:r>
            <a:endParaRPr lang="en-US" sz="2400" dirty="0">
              <a:latin typeface="Arial" charset="0"/>
              <a:ea typeface="ＭＳ Ｐゴシック" pitchFamily="34" charset="-128"/>
              <a:cs typeface="Arial" charset="0"/>
            </a:endParaRPr>
          </a:p>
          <a:p>
            <a:pPr algn="just" rtl="1" eaLnBrk="1" hangingPunct="1">
              <a:buFont typeface="Arial" charset="0"/>
              <a:buNone/>
            </a:pPr>
            <a:endParaRPr lang="en-US" sz="2800" dirty="0" smtClean="0">
              <a:latin typeface="Arial" charset="0"/>
              <a:ea typeface="ＭＳ Ｐゴシック" pitchFamily="34" charset="-128"/>
              <a:cs typeface="Arial" charset="0"/>
            </a:endParaRPr>
          </a:p>
          <a:p>
            <a:pPr algn="just" rtl="1" eaLnBrk="1" hangingPunct="1"/>
            <a:endParaRPr lang="en-US" dirty="0" smtClean="0">
              <a:latin typeface="Arial" charset="0"/>
              <a:ea typeface="ＭＳ Ｐゴシック" pitchFamily="34" charset="-128"/>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417513" y="274638"/>
            <a:ext cx="8339137" cy="1090612"/>
          </a:xfrm>
        </p:spPr>
        <p:txBody>
          <a:bodyPr/>
          <a:lstStyle/>
          <a:p>
            <a:pPr algn="ctr" rtl="1" eaLnBrk="1" hangingPunct="1"/>
            <a:r>
              <a:rPr lang="ar-EG" sz="3600" dirty="0" smtClean="0">
                <a:latin typeface="Arial" charset="0"/>
                <a:ea typeface="ＭＳ Ｐゴシック" pitchFamily="34" charset="-128"/>
                <a:cs typeface="Arial" charset="0"/>
              </a:rPr>
              <a:t>التفكير حول موضوع التمييز</a:t>
            </a:r>
            <a:endParaRPr lang="fr-FR" sz="3600" dirty="0" smtClean="0">
              <a:latin typeface="Arial" charset="0"/>
              <a:ea typeface="ＭＳ Ｐゴシック" pitchFamily="34" charset="-128"/>
              <a:cs typeface="Arial" charset="0"/>
            </a:endParaRPr>
          </a:p>
        </p:txBody>
      </p:sp>
      <p:sp>
        <p:nvSpPr>
          <p:cNvPr id="7171" name="Content Placeholder 2"/>
          <p:cNvSpPr txBox="1">
            <a:spLocks/>
          </p:cNvSpPr>
          <p:nvPr/>
        </p:nvSpPr>
        <p:spPr bwMode="auto">
          <a:xfrm>
            <a:off x="1016000" y="2087563"/>
            <a:ext cx="7056438"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ctr" eaLnBrk="1" hangingPunct="1">
              <a:lnSpc>
                <a:spcPct val="90000"/>
              </a:lnSpc>
              <a:spcBef>
                <a:spcPct val="20000"/>
              </a:spcBef>
              <a:buClr>
                <a:schemeClr val="tx2"/>
              </a:buClr>
            </a:pPr>
            <a:endParaRPr lang="en-US" sz="2700" i="1" dirty="0">
              <a:cs typeface="Arial" charset="0"/>
            </a:endParaRPr>
          </a:p>
          <a:p>
            <a:pPr algn="ctr" eaLnBrk="1" hangingPunct="1">
              <a:lnSpc>
                <a:spcPct val="90000"/>
              </a:lnSpc>
              <a:spcBef>
                <a:spcPct val="20000"/>
              </a:spcBef>
              <a:buClr>
                <a:schemeClr val="tx2"/>
              </a:buClr>
            </a:pPr>
            <a:endParaRPr lang="en-US" sz="2700" i="1" dirty="0">
              <a:cs typeface="Arial" charset="0"/>
            </a:endParaRPr>
          </a:p>
          <a:p>
            <a:pPr algn="ctr" eaLnBrk="1" hangingPunct="1">
              <a:lnSpc>
                <a:spcPct val="90000"/>
              </a:lnSpc>
              <a:spcBef>
                <a:spcPct val="20000"/>
              </a:spcBef>
              <a:buClr>
                <a:schemeClr val="tx2"/>
              </a:buClr>
            </a:pPr>
            <a:r>
              <a:rPr lang="ar-SA" sz="4000" i="1" dirty="0" smtClean="0">
                <a:solidFill>
                  <a:srgbClr val="FF0000"/>
                </a:solidFill>
                <a:cs typeface="Arial" charset="0"/>
              </a:rPr>
              <a:t>المسيرة الرياضية</a:t>
            </a:r>
            <a:endParaRPr lang="en-US" sz="4000" i="1" dirty="0">
              <a:solidFill>
                <a:srgbClr val="FF0000"/>
              </a:solidFill>
              <a:cs typeface="Arial" charset="0"/>
            </a:endParaRPr>
          </a:p>
          <a:p>
            <a:pPr algn="ctr" eaLnBrk="1" hangingPunct="1">
              <a:lnSpc>
                <a:spcPct val="90000"/>
              </a:lnSpc>
              <a:spcBef>
                <a:spcPct val="20000"/>
              </a:spcBef>
              <a:buClr>
                <a:schemeClr val="tx2"/>
              </a:buClr>
            </a:pPr>
            <a:endParaRPr lang="en-US" sz="2700" i="1" dirty="0">
              <a:cs typeface="Arial" charset="0"/>
            </a:endParaRPr>
          </a:p>
          <a:p>
            <a:pPr algn="ctr" eaLnBrk="1" hangingPunct="1">
              <a:lnSpc>
                <a:spcPct val="90000"/>
              </a:lnSpc>
              <a:spcBef>
                <a:spcPct val="20000"/>
              </a:spcBef>
              <a:buClr>
                <a:schemeClr val="tx2"/>
              </a:buClr>
            </a:pPr>
            <a:endParaRPr lang="en-US" sz="2700" i="1" dirty="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444500" y="274638"/>
            <a:ext cx="8396288" cy="1090612"/>
          </a:xfrm>
        </p:spPr>
        <p:txBody>
          <a:bodyPr/>
          <a:lstStyle/>
          <a:p>
            <a:pPr algn="ctr" rtl="1" eaLnBrk="1" hangingPunct="1"/>
            <a:r>
              <a:rPr lang="ar-EG" sz="3600" dirty="0" smtClean="0">
                <a:latin typeface="Arial" charset="0"/>
                <a:ea typeface="ＭＳ Ｐゴシック" pitchFamily="34" charset="-128"/>
                <a:cs typeface="Arial" charset="0"/>
              </a:rPr>
              <a:t>أشكال التمييز</a:t>
            </a:r>
            <a:endParaRPr lang="fr-FR" sz="3600" dirty="0" smtClean="0">
              <a:latin typeface="Arial" charset="0"/>
              <a:ea typeface="ＭＳ Ｐゴシック" pitchFamily="34" charset="-128"/>
              <a:cs typeface="Arial" charset="0"/>
            </a:endParaRPr>
          </a:p>
        </p:txBody>
      </p:sp>
      <p:sp>
        <p:nvSpPr>
          <p:cNvPr id="8195" name="Content Placeholder 2"/>
          <p:cNvSpPr txBox="1">
            <a:spLocks/>
          </p:cNvSpPr>
          <p:nvPr/>
        </p:nvSpPr>
        <p:spPr bwMode="auto">
          <a:xfrm>
            <a:off x="1016000" y="1365250"/>
            <a:ext cx="7056438" cy="40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grpSp>
        <p:nvGrpSpPr>
          <p:cNvPr id="8196" name="Group 25"/>
          <p:cNvGrpSpPr>
            <a:grpSpLocks/>
          </p:cNvGrpSpPr>
          <p:nvPr/>
        </p:nvGrpSpPr>
        <p:grpSpPr bwMode="auto">
          <a:xfrm>
            <a:off x="3886200" y="4191000"/>
            <a:ext cx="1905000" cy="1143000"/>
            <a:chOff x="0" y="127000"/>
            <a:chExt cx="1904999" cy="1143000"/>
          </a:xfrm>
        </p:grpSpPr>
        <p:sp>
          <p:nvSpPr>
            <p:cNvPr id="5" name="Rectangle 4"/>
            <p:cNvSpPr/>
            <p:nvPr/>
          </p:nvSpPr>
          <p:spPr>
            <a:xfrm>
              <a:off x="0" y="127000"/>
              <a:ext cx="1904999" cy="1143000"/>
            </a:xfrm>
            <a:prstGeom prst="rect">
              <a:avLst/>
            </a:prstGeom>
            <a:solidFill>
              <a:srgbClr val="FF0000">
                <a:alpha val="53000"/>
              </a:srgbClr>
            </a:solidFill>
            <a:ln>
              <a:solidFill>
                <a:schemeClr val="tx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6" name="Rectangle 5"/>
            <p:cNvSpPr/>
            <p:nvPr/>
          </p:nvSpPr>
          <p:spPr>
            <a:xfrm>
              <a:off x="0" y="127000"/>
              <a:ext cx="1904999" cy="1143000"/>
            </a:xfrm>
            <a:prstGeom prst="rect">
              <a:avLst/>
            </a:prstGeom>
          </p:spPr>
          <p:style>
            <a:lnRef idx="0">
              <a:scrgbClr r="0" g="0" b="0"/>
            </a:lnRef>
            <a:fillRef idx="0">
              <a:scrgbClr r="0" g="0" b="0"/>
            </a:fillRef>
            <a:effectRef idx="0">
              <a:scrgbClr r="0" g="0" b="0"/>
            </a:effectRef>
            <a:fontRef idx="minor">
              <a:schemeClr val="lt1"/>
            </a:fontRef>
          </p:style>
          <p:txBody>
            <a:bodyPr lIns="76200" tIns="76200" rIns="76200" bIns="76200" anchor="ctr"/>
            <a:lstStyle/>
            <a:p>
              <a:pPr algn="ctr">
                <a:defRPr/>
              </a:pPr>
              <a:endParaRPr lang="en-US" sz="2000">
                <a:solidFill>
                  <a:schemeClr val="tx1"/>
                </a:solidFill>
                <a:cs typeface="Arial" charset="0"/>
              </a:endParaRPr>
            </a:p>
            <a:p>
              <a:pPr algn="ctr">
                <a:defRPr/>
              </a:pPr>
              <a:r>
                <a:rPr lang="en-US" sz="2000">
                  <a:solidFill>
                    <a:schemeClr val="tx1"/>
                  </a:solidFill>
                  <a:cs typeface="Arial" charset="0"/>
                </a:rPr>
                <a:t>multiple</a:t>
              </a:r>
            </a:p>
            <a:p>
              <a:pPr algn="ctr">
                <a:defRPr/>
              </a:pPr>
              <a:r>
                <a:rPr lang="en-US" sz="2000">
                  <a:solidFill>
                    <a:schemeClr val="tx1"/>
                  </a:solidFill>
                  <a:cs typeface="Arial" charset="0"/>
                </a:rPr>
                <a:t>discrimination</a:t>
              </a:r>
            </a:p>
            <a:p>
              <a:pPr algn="ctr">
                <a:spcAft>
                  <a:spcPct val="35000"/>
                </a:spcAft>
                <a:defRPr/>
              </a:pPr>
              <a:endParaRPr lang="en-US">
                <a:solidFill>
                  <a:srgbClr val="FFFFFF"/>
                </a:solidFill>
                <a:cs typeface="Arial" charset="0"/>
              </a:endParaRPr>
            </a:p>
          </p:txBody>
        </p:sp>
      </p:grpSp>
      <p:cxnSp>
        <p:nvCxnSpPr>
          <p:cNvPr id="7" name="Straight Connector 6"/>
          <p:cNvCxnSpPr/>
          <p:nvPr/>
        </p:nvCxnSpPr>
        <p:spPr>
          <a:xfrm rot="5400000">
            <a:off x="7087394" y="3428206"/>
            <a:ext cx="35052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rot="10800000">
            <a:off x="1371600" y="6553200"/>
            <a:ext cx="4343400" cy="158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9" name="Diagram 8"/>
          <p:cNvGraphicFramePr/>
          <p:nvPr>
            <p:extLst>
              <p:ext uri="{D42A27DB-BD31-4B8C-83A1-F6EECF244321}">
                <p14:modId xmlns:p14="http://schemas.microsoft.com/office/powerpoint/2010/main" val="3142262110"/>
              </p:ext>
            </p:extLst>
          </p:nvPr>
        </p:nvGraphicFramePr>
        <p:xfrm>
          <a:off x="1752600" y="13716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11"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835025" y="274638"/>
            <a:ext cx="8308975" cy="1090612"/>
          </a:xfrm>
        </p:spPr>
        <p:txBody>
          <a:bodyPr/>
          <a:lstStyle/>
          <a:p>
            <a:pPr algn="ctr" rtl="1" eaLnBrk="1" hangingPunct="1"/>
            <a:r>
              <a:rPr lang="ar-EG" sz="3200" dirty="0" smtClean="0">
                <a:latin typeface="Arial" charset="0"/>
                <a:ea typeface="ＭＳ Ｐゴシック" pitchFamily="34" charset="-128"/>
                <a:cs typeface="Arial" charset="0"/>
              </a:rPr>
              <a:t>التمييز على أساس الإعاقة</a:t>
            </a:r>
            <a:endParaRPr lang="fr-FR" sz="3200" dirty="0" smtClean="0">
              <a:latin typeface="Arial" charset="0"/>
              <a:ea typeface="ＭＳ Ｐゴシック" pitchFamily="34" charset="-128"/>
              <a:cs typeface="Arial" charset="0"/>
            </a:endParaRPr>
          </a:p>
        </p:txBody>
      </p:sp>
      <p:sp>
        <p:nvSpPr>
          <p:cNvPr id="9219" name="Content Placeholder 2"/>
          <p:cNvSpPr txBox="1">
            <a:spLocks/>
          </p:cNvSpPr>
          <p:nvPr/>
        </p:nvSpPr>
        <p:spPr bwMode="auto">
          <a:xfrm>
            <a:off x="1016000" y="1365250"/>
            <a:ext cx="7056438" cy="40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sp>
        <p:nvSpPr>
          <p:cNvPr id="4" name="Title 1"/>
          <p:cNvSpPr txBox="1">
            <a:spLocks/>
          </p:cNvSpPr>
          <p:nvPr/>
        </p:nvSpPr>
        <p:spPr bwMode="auto">
          <a:xfrm>
            <a:off x="858838" y="917575"/>
            <a:ext cx="7467600" cy="5251450"/>
          </a:xfrm>
          <a:prstGeom prst="rect">
            <a:avLst/>
          </a:prstGeom>
          <a:solidFill>
            <a:srgbClr val="C00000">
              <a:alpha val="43921"/>
            </a:srgbClr>
          </a:solidFill>
          <a:ln>
            <a:noFill/>
          </a:ln>
          <a:extLst/>
        </p:spPr>
        <p:txBody>
          <a:bodyPr/>
          <a:lst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a:lstStyle>
          <a:p>
            <a:pPr algn="just" rtl="1" eaLnBrk="1" hangingPunct="1">
              <a:lnSpc>
                <a:spcPts val="5100"/>
              </a:lnSpc>
              <a:defRPr/>
            </a:pPr>
            <a:r>
              <a:rPr lang="ar-SA" sz="2800" b="0" dirty="0" smtClean="0">
                <a:solidFill>
                  <a:schemeClr val="tx1"/>
                </a:solidFill>
                <a:latin typeface="Arial" pitchFamily="34" charset="0"/>
                <a:ea typeface="Calibri" pitchFamily="34" charset="0"/>
                <a:cs typeface="Arial" pitchFamily="34" charset="0"/>
              </a:rPr>
              <a:t>أي تمييز أو استبعاد أو تقييد على أساس الإعاقة يكون غرضه أو</a:t>
            </a:r>
            <a:r>
              <a:rPr lang="en-US" sz="2800" b="0" dirty="0" smtClean="0">
                <a:solidFill>
                  <a:schemeClr val="tx1"/>
                </a:solidFill>
                <a:latin typeface="Arial" pitchFamily="34" charset="0"/>
                <a:ea typeface="Calibri" pitchFamily="34" charset="0"/>
                <a:cs typeface="Arial" pitchFamily="34" charset="0"/>
              </a:rPr>
              <a:t> </a:t>
            </a:r>
            <a:r>
              <a:rPr lang="ar-SA" sz="2800" b="0" dirty="0" smtClean="0">
                <a:solidFill>
                  <a:schemeClr val="tx1"/>
                </a:solidFill>
                <a:latin typeface="Arial" pitchFamily="34" charset="0"/>
                <a:ea typeface="Calibri" pitchFamily="34" charset="0"/>
                <a:cs typeface="Arial" pitchFamily="34" charset="0"/>
              </a:rPr>
              <a:t> إثره إضعاف أو إحباط </a:t>
            </a:r>
            <a:r>
              <a:rPr lang="ar-SA" sz="2800" b="0" u="sng" dirty="0" smtClean="0">
                <a:solidFill>
                  <a:schemeClr val="tx1"/>
                </a:solidFill>
                <a:latin typeface="Arial" pitchFamily="34" charset="0"/>
                <a:ea typeface="Calibri" pitchFamily="34" charset="0"/>
                <a:cs typeface="Arial" pitchFamily="34" charset="0"/>
              </a:rPr>
              <a:t>الاعتراف</a:t>
            </a:r>
            <a:r>
              <a:rPr lang="ar-SA" sz="2800" b="0" dirty="0" smtClean="0">
                <a:solidFill>
                  <a:schemeClr val="tx1"/>
                </a:solidFill>
                <a:latin typeface="Arial" pitchFamily="34" charset="0"/>
                <a:ea typeface="Calibri" pitchFamily="34" charset="0"/>
                <a:cs typeface="Arial" pitchFamily="34" charset="0"/>
              </a:rPr>
              <a:t> بكافة حقوق الإنسان والحريات الأساسية أو </a:t>
            </a:r>
            <a:r>
              <a:rPr lang="ar-SA" sz="2800" b="0" u="sng" dirty="0" smtClean="0">
                <a:solidFill>
                  <a:schemeClr val="tx1"/>
                </a:solidFill>
                <a:latin typeface="Arial" pitchFamily="34" charset="0"/>
                <a:ea typeface="Calibri" pitchFamily="34" charset="0"/>
                <a:cs typeface="Arial" pitchFamily="34" charset="0"/>
              </a:rPr>
              <a:t>التمتع بها</a:t>
            </a:r>
            <a:r>
              <a:rPr lang="ar-SA" sz="2800" b="0" dirty="0" smtClean="0">
                <a:solidFill>
                  <a:schemeClr val="tx1"/>
                </a:solidFill>
                <a:latin typeface="Arial" pitchFamily="34" charset="0"/>
                <a:ea typeface="Calibri" pitchFamily="34" charset="0"/>
                <a:cs typeface="Arial" pitchFamily="34" charset="0"/>
              </a:rPr>
              <a:t> أو </a:t>
            </a:r>
            <a:r>
              <a:rPr lang="ar-SA" sz="2800" b="0" u="sng" dirty="0" smtClean="0">
                <a:solidFill>
                  <a:schemeClr val="tx1"/>
                </a:solidFill>
                <a:latin typeface="Arial" pitchFamily="34" charset="0"/>
                <a:ea typeface="Calibri" pitchFamily="34" charset="0"/>
                <a:cs typeface="Arial" pitchFamily="34" charset="0"/>
              </a:rPr>
              <a:t>ممارستها</a:t>
            </a:r>
            <a:r>
              <a:rPr lang="ar-SA" sz="2800" b="0" dirty="0" smtClean="0">
                <a:solidFill>
                  <a:schemeClr val="tx1"/>
                </a:solidFill>
                <a:latin typeface="Arial" pitchFamily="34" charset="0"/>
                <a:ea typeface="Calibri" pitchFamily="34" charset="0"/>
                <a:cs typeface="Arial" pitchFamily="34" charset="0"/>
              </a:rPr>
              <a:t>، على قدم المساواة مع الآخرين، في الميادين السياسية والاقتصادية أو الاجتماعية أو الثقافية أو المدنية أو أي ميدان آخر. ويشمل </a:t>
            </a:r>
            <a:r>
              <a:rPr lang="ar-SA" sz="2800" dirty="0" smtClean="0">
                <a:solidFill>
                  <a:schemeClr val="tx1"/>
                </a:solidFill>
                <a:latin typeface="Arial" pitchFamily="34" charset="0"/>
                <a:ea typeface="Calibri" pitchFamily="34" charset="0"/>
                <a:cs typeface="Arial" pitchFamily="34" charset="0"/>
              </a:rPr>
              <a:t>جميع أشكال التمييز</a:t>
            </a:r>
            <a:r>
              <a:rPr lang="ar-SA" sz="2800" b="0" dirty="0" smtClean="0">
                <a:solidFill>
                  <a:schemeClr val="tx1"/>
                </a:solidFill>
                <a:latin typeface="Arial" pitchFamily="34" charset="0"/>
                <a:ea typeface="Calibri" pitchFamily="34" charset="0"/>
                <a:cs typeface="Arial" pitchFamily="34" charset="0"/>
              </a:rPr>
              <a:t>، بما في ذلك الحرمان من ترتيبات </a:t>
            </a:r>
            <a:r>
              <a:rPr lang="ar-SA" sz="2800" b="0" dirty="0" err="1" smtClean="0">
                <a:solidFill>
                  <a:schemeClr val="tx1"/>
                </a:solidFill>
                <a:latin typeface="Arial" pitchFamily="34" charset="0"/>
                <a:ea typeface="Calibri" pitchFamily="34" charset="0"/>
                <a:cs typeface="Arial" pitchFamily="34" charset="0"/>
              </a:rPr>
              <a:t>تيسيرية</a:t>
            </a:r>
            <a:r>
              <a:rPr lang="ar-SA" sz="2800" b="0" dirty="0" smtClean="0">
                <a:solidFill>
                  <a:schemeClr val="tx1"/>
                </a:solidFill>
                <a:latin typeface="Arial" pitchFamily="34" charset="0"/>
                <a:ea typeface="Calibri" pitchFamily="34" charset="0"/>
                <a:cs typeface="Arial" pitchFamily="34" charset="0"/>
              </a:rPr>
              <a:t> معقولة</a:t>
            </a:r>
            <a:r>
              <a:rPr lang="en-US" sz="3200" dirty="0" smtClean="0">
                <a:ea typeface="Calibri" pitchFamily="34" charset="0"/>
                <a:cs typeface="Times New Roman" pitchFamily="18" charset="0"/>
              </a:rPr>
              <a:t/>
            </a:r>
            <a:br>
              <a:rPr lang="en-US" sz="3200" dirty="0" smtClean="0">
                <a:ea typeface="Calibri" pitchFamily="34" charset="0"/>
                <a:cs typeface="Times New Roman" pitchFamily="18" charset="0"/>
              </a:rPr>
            </a:br>
            <a:r>
              <a:rPr lang="en-US" sz="3200" dirty="0" smtClean="0">
                <a:ea typeface="Calibri" pitchFamily="34" charset="0"/>
                <a:cs typeface="Times New Roman" pitchFamily="18" charset="0"/>
              </a:rPr>
              <a:t/>
            </a:r>
            <a:br>
              <a:rPr lang="en-US" sz="3200" dirty="0" smtClean="0">
                <a:ea typeface="Calibri" pitchFamily="34" charset="0"/>
                <a:cs typeface="Times New Roman" pitchFamily="18" charset="0"/>
              </a:rPr>
            </a:br>
            <a:endParaRPr lang="en-US" sz="3200" dirty="0" smtClean="0">
              <a:solidFill>
                <a:srgbClr val="000000"/>
              </a:solidFill>
              <a:ea typeface="Calibri" pitchFamily="34" charset="0"/>
              <a:cs typeface="Times New Roman" pitchFamily="18" charset="0"/>
            </a:endParaRPr>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ar-EG" sz="3600" dirty="0" smtClean="0">
                <a:latin typeface="Arial" charset="0"/>
                <a:ea typeface="ＭＳ Ｐゴシック" pitchFamily="34" charset="-128"/>
                <a:cs typeface="Arial" charset="0"/>
              </a:rPr>
              <a:t>الترتيبات </a:t>
            </a:r>
            <a:r>
              <a:rPr lang="ar-EG" sz="3600" dirty="0" err="1" smtClean="0">
                <a:latin typeface="Arial" charset="0"/>
                <a:ea typeface="ＭＳ Ｐゴシック" pitchFamily="34" charset="-128"/>
                <a:cs typeface="Arial" charset="0"/>
              </a:rPr>
              <a:t>التيسيرية</a:t>
            </a:r>
            <a:r>
              <a:rPr lang="ar-EG" sz="3600" dirty="0" smtClean="0">
                <a:latin typeface="Arial" charset="0"/>
                <a:ea typeface="ＭＳ Ｐゴシック" pitchFamily="34" charset="-128"/>
                <a:cs typeface="Arial" charset="0"/>
              </a:rPr>
              <a:t> المعقولة</a:t>
            </a: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2700">
              <a:cs typeface="Arial" charset="0"/>
            </a:endParaRPr>
          </a:p>
        </p:txBody>
      </p:sp>
      <p:sp>
        <p:nvSpPr>
          <p:cNvPr id="2" name="Rectangle 1"/>
          <p:cNvSpPr/>
          <p:nvPr/>
        </p:nvSpPr>
        <p:spPr>
          <a:xfrm>
            <a:off x="901700" y="1563688"/>
            <a:ext cx="7489825" cy="4379912"/>
          </a:xfrm>
          <a:prstGeom prst="rect">
            <a:avLst/>
          </a:prstGeom>
          <a:solidFill>
            <a:srgbClr val="00B0F0"/>
          </a:solidFill>
        </p:spPr>
        <p:style>
          <a:lnRef idx="1">
            <a:schemeClr val="accent1"/>
          </a:lnRef>
          <a:fillRef idx="3">
            <a:schemeClr val="accent1"/>
          </a:fillRef>
          <a:effectRef idx="2">
            <a:schemeClr val="accent1"/>
          </a:effectRef>
          <a:fontRef idx="minor">
            <a:schemeClr val="lt1"/>
          </a:fontRef>
        </p:style>
        <p:txBody>
          <a:bodyPr anchor="ctr"/>
          <a:lstStyle/>
          <a:p>
            <a:pPr algn="just" rtl="1">
              <a:lnSpc>
                <a:spcPct val="200000"/>
              </a:lnSpc>
              <a:spcBef>
                <a:spcPct val="20000"/>
              </a:spcBef>
              <a:buClr>
                <a:schemeClr val="tx2"/>
              </a:buClr>
              <a:defRPr/>
            </a:pPr>
            <a:r>
              <a:rPr lang="ar-EG" sz="2800" b="1" i="1" dirty="0" smtClean="0">
                <a:cs typeface="Arial" charset="0"/>
              </a:rPr>
              <a:t>التعديلات والترتيبات</a:t>
            </a:r>
            <a:r>
              <a:rPr lang="ar-EG" sz="2800" b="1" dirty="0" smtClean="0">
                <a:cs typeface="Arial" charset="0"/>
              </a:rPr>
              <a:t> </a:t>
            </a:r>
            <a:r>
              <a:rPr lang="ar-EG" sz="2800" i="1" dirty="0" smtClean="0">
                <a:cs typeface="Arial" charset="0"/>
              </a:rPr>
              <a:t>اللازمة والمناسبة التي لا تفرض </a:t>
            </a:r>
            <a:r>
              <a:rPr lang="ar-EG" sz="2800" b="1" i="1" dirty="0" smtClean="0">
                <a:cs typeface="Arial" charset="0"/>
              </a:rPr>
              <a:t>عبئاً غير مناسب أو غير ضروري</a:t>
            </a:r>
            <a:r>
              <a:rPr lang="ar-EG" sz="2800" i="1" dirty="0" smtClean="0">
                <a:cs typeface="Arial" charset="0"/>
              </a:rPr>
              <a:t>، والتي تكون هناك حاجة إليها </a:t>
            </a:r>
            <a:r>
              <a:rPr lang="ar-EG" sz="2800" b="1" i="1" dirty="0" smtClean="0">
                <a:cs typeface="Arial" charset="0"/>
              </a:rPr>
              <a:t>في حالة محدَّدة</a:t>
            </a:r>
            <a:r>
              <a:rPr lang="ar-EG" sz="2800" i="1" dirty="0" smtClean="0">
                <a:cs typeface="Arial" charset="0"/>
              </a:rPr>
              <a:t>، لكفالة تمتع الأشخاص ذوي الإعاقة </a:t>
            </a:r>
            <a:r>
              <a:rPr lang="ar-EG" sz="2800" b="1" i="1" dirty="0" smtClean="0">
                <a:cs typeface="Arial" charset="0"/>
              </a:rPr>
              <a:t>على أساس المساواة</a:t>
            </a:r>
            <a:r>
              <a:rPr lang="ar-EG" sz="2800" i="1" dirty="0" smtClean="0">
                <a:cs typeface="Arial" charset="0"/>
              </a:rPr>
              <a:t> مع الآخرين بجميع حقوق الإنسان والحريات الأساسية </a:t>
            </a:r>
            <a:r>
              <a:rPr lang="ar-EG" sz="2800" b="1" i="1" dirty="0" smtClean="0">
                <a:cs typeface="Arial" charset="0"/>
              </a:rPr>
              <a:t>وممارستها</a:t>
            </a:r>
            <a:endParaRPr lang="en-US" sz="2800" i="1" dirty="0">
              <a:cs typeface="Arial" charset="0"/>
            </a:endParaRPr>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eaLnBrk="1" hangingPunct="1"/>
            <a:r>
              <a:rPr lang="ar-SA" sz="3600" dirty="0" smtClean="0">
                <a:latin typeface="Arial" charset="0"/>
                <a:ea typeface="ＭＳ Ｐゴシック" pitchFamily="34" charset="-128"/>
                <a:cs typeface="Arial" charset="0"/>
              </a:rPr>
              <a:t>الترتيبات </a:t>
            </a:r>
            <a:r>
              <a:rPr lang="ar-SA" sz="3600" dirty="0" err="1" smtClean="0">
                <a:latin typeface="Arial" charset="0"/>
                <a:ea typeface="ＭＳ Ｐゴシック" pitchFamily="34" charset="-128"/>
                <a:cs typeface="Arial" charset="0"/>
              </a:rPr>
              <a:t>التيسيرية</a:t>
            </a:r>
            <a:r>
              <a:rPr lang="ar-SA" sz="3600" dirty="0" smtClean="0">
                <a:latin typeface="Arial" charset="0"/>
                <a:ea typeface="ＭＳ Ｐゴシック" pitchFamily="34" charset="-128"/>
                <a:cs typeface="Arial" charset="0"/>
              </a:rPr>
              <a:t> المعقولة</a:t>
            </a: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rtl="1" eaLnBrk="1" hangingPunct="1">
              <a:lnSpc>
                <a:spcPct val="90000"/>
              </a:lnSpc>
              <a:spcBef>
                <a:spcPct val="20000"/>
              </a:spcBef>
              <a:buClr>
                <a:schemeClr val="tx2"/>
              </a:buClr>
            </a:pPr>
            <a:r>
              <a:rPr lang="ar-SA" sz="2800" b="1" dirty="0" smtClean="0">
                <a:solidFill>
                  <a:schemeClr val="tx2"/>
                </a:solidFill>
                <a:cs typeface="Arial" charset="0"/>
              </a:rPr>
              <a:t>العناصر</a:t>
            </a:r>
            <a:endParaRPr lang="en-US" sz="2800" b="1" dirty="0" smtClean="0">
              <a:solidFill>
                <a:schemeClr val="tx2"/>
              </a:solidFill>
              <a:cs typeface="Arial" charset="0"/>
            </a:endParaRPr>
          </a:p>
          <a:p>
            <a:pPr algn="r" rtl="1" eaLnBrk="1" hangingPunct="1">
              <a:lnSpc>
                <a:spcPct val="90000"/>
              </a:lnSpc>
              <a:spcBef>
                <a:spcPct val="20000"/>
              </a:spcBef>
              <a:buClr>
                <a:schemeClr val="tx2"/>
              </a:buClr>
            </a:pPr>
            <a:endParaRPr lang="en-US" sz="3600" b="1" dirty="0">
              <a:solidFill>
                <a:schemeClr val="tx2"/>
              </a:solidFill>
              <a:cs typeface="Arial" charset="0"/>
            </a:endParaRPr>
          </a:p>
          <a:p>
            <a:pPr marL="457200" indent="-457200" algn="r" rtl="1" eaLnBrk="1" hangingPunct="1">
              <a:lnSpc>
                <a:spcPct val="90000"/>
              </a:lnSpc>
              <a:spcBef>
                <a:spcPct val="20000"/>
              </a:spcBef>
              <a:buClr>
                <a:schemeClr val="tx2"/>
              </a:buClr>
              <a:buFont typeface="Arial" panose="020B0604020202020204" pitchFamily="34" charset="0"/>
              <a:buChar char="•"/>
            </a:pPr>
            <a:r>
              <a:rPr lang="ar-SA" sz="2200" dirty="0" smtClean="0">
                <a:cs typeface="Arial" charset="0"/>
              </a:rPr>
              <a:t>يتم إعمالها فوراً </a:t>
            </a:r>
            <a:endParaRPr lang="en-US" sz="2200" dirty="0" smtClean="0">
              <a:cs typeface="Arial" charset="0"/>
            </a:endParaRPr>
          </a:p>
          <a:p>
            <a:pPr algn="r" rtl="1" eaLnBrk="1" hangingPunct="1">
              <a:lnSpc>
                <a:spcPct val="90000"/>
              </a:lnSpc>
              <a:spcBef>
                <a:spcPct val="20000"/>
              </a:spcBef>
              <a:buClr>
                <a:schemeClr val="tx2"/>
              </a:buClr>
            </a:pPr>
            <a:endParaRPr lang="en-US" sz="2200" dirty="0">
              <a:cs typeface="Arial" charset="0"/>
            </a:endParaRPr>
          </a:p>
          <a:p>
            <a:pPr marL="457200" indent="-457200" algn="r" rtl="1" eaLnBrk="1" hangingPunct="1">
              <a:lnSpc>
                <a:spcPct val="90000"/>
              </a:lnSpc>
              <a:spcBef>
                <a:spcPct val="20000"/>
              </a:spcBef>
              <a:buClr>
                <a:schemeClr val="tx2"/>
              </a:buClr>
              <a:buFont typeface="Arial" panose="020B0604020202020204" pitchFamily="34" charset="0"/>
              <a:buChar char="•"/>
            </a:pPr>
            <a:r>
              <a:rPr lang="ar-SA" sz="2200" dirty="0" smtClean="0">
                <a:cs typeface="Arial" charset="0"/>
              </a:rPr>
              <a:t>تنطبق في حالات انفرادية</a:t>
            </a:r>
            <a:endParaRPr lang="en-US" sz="2200" dirty="0" smtClean="0">
              <a:cs typeface="Arial" charset="0"/>
            </a:endParaRPr>
          </a:p>
          <a:p>
            <a:pPr algn="r" rtl="1" eaLnBrk="1" hangingPunct="1">
              <a:lnSpc>
                <a:spcPct val="90000"/>
              </a:lnSpc>
              <a:spcBef>
                <a:spcPct val="20000"/>
              </a:spcBef>
              <a:buClr>
                <a:schemeClr val="tx2"/>
              </a:buClr>
            </a:pPr>
            <a:endParaRPr lang="en-US" sz="2200" dirty="0">
              <a:cs typeface="Arial" charset="0"/>
            </a:endParaRPr>
          </a:p>
          <a:p>
            <a:pPr marL="457200" indent="-457200" algn="r" rtl="1" eaLnBrk="1" hangingPunct="1">
              <a:lnSpc>
                <a:spcPct val="90000"/>
              </a:lnSpc>
              <a:spcBef>
                <a:spcPct val="20000"/>
              </a:spcBef>
              <a:buClr>
                <a:schemeClr val="tx2"/>
              </a:buClr>
              <a:buFont typeface="Arial" panose="020B0604020202020204" pitchFamily="34" charset="0"/>
              <a:buChar char="•"/>
            </a:pPr>
            <a:r>
              <a:rPr lang="ar-SA" sz="2200" dirty="0" smtClean="0">
                <a:cs typeface="Arial" charset="0"/>
              </a:rPr>
              <a:t>تنطبق بناءً على طلب شخص من ذوي الإعاقة</a:t>
            </a:r>
            <a:endParaRPr lang="en-US" sz="2200" dirty="0" smtClean="0">
              <a:cs typeface="Arial" charset="0"/>
            </a:endParaRPr>
          </a:p>
          <a:p>
            <a:pPr algn="r" rtl="1" eaLnBrk="1" hangingPunct="1">
              <a:lnSpc>
                <a:spcPct val="90000"/>
              </a:lnSpc>
              <a:spcBef>
                <a:spcPct val="20000"/>
              </a:spcBef>
              <a:buClr>
                <a:schemeClr val="tx2"/>
              </a:buClr>
            </a:pPr>
            <a:endParaRPr lang="en-US" sz="2200" dirty="0">
              <a:cs typeface="Arial" charset="0"/>
            </a:endParaRPr>
          </a:p>
          <a:p>
            <a:pPr marL="457200" indent="-457200" algn="r" rtl="1" eaLnBrk="1" hangingPunct="1">
              <a:lnSpc>
                <a:spcPct val="90000"/>
              </a:lnSpc>
              <a:spcBef>
                <a:spcPct val="20000"/>
              </a:spcBef>
              <a:buClr>
                <a:schemeClr val="tx2"/>
              </a:buClr>
              <a:buFont typeface="Arial" panose="020B0604020202020204" pitchFamily="34" charset="0"/>
              <a:buChar char="•"/>
            </a:pPr>
            <a:r>
              <a:rPr lang="ar-SA" sz="2200" dirty="0" smtClean="0">
                <a:cs typeface="Arial" charset="0"/>
              </a:rPr>
              <a:t>تنطوي على اختبار موضوعي للمعقولية</a:t>
            </a:r>
            <a:endParaRPr lang="en-US" sz="2200" dirty="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extLst>
      <p:ext uri="{BB962C8B-B14F-4D97-AF65-F5344CB8AC3E}">
        <p14:creationId xmlns:p14="http://schemas.microsoft.com/office/powerpoint/2010/main" val="22895616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rtl="1" eaLnBrk="1" hangingPunct="1"/>
            <a:r>
              <a:rPr lang="ar-EG" sz="3600" dirty="0" smtClean="0">
                <a:latin typeface="Arial" charset="0"/>
                <a:ea typeface="ＭＳ Ｐゴシック" pitchFamily="34" charset="-128"/>
                <a:cs typeface="Arial" charset="0"/>
              </a:rPr>
              <a:t>الترتيبات التيسير المعقولة</a:t>
            </a:r>
            <a:br>
              <a:rPr lang="ar-EG" sz="3600" dirty="0" smtClean="0">
                <a:latin typeface="Arial" charset="0"/>
                <a:ea typeface="ＭＳ Ｐゴシック" pitchFamily="34" charset="-128"/>
                <a:cs typeface="Arial" charset="0"/>
              </a:rPr>
            </a:br>
            <a:r>
              <a:rPr lang="ar-EG" sz="2800" dirty="0" smtClean="0">
                <a:latin typeface="Arial" charset="0"/>
                <a:ea typeface="ＭＳ Ｐゴシック" pitchFamily="34" charset="-128"/>
                <a:cs typeface="Arial" charset="0"/>
              </a:rPr>
              <a:t>اختبار المعقولية الموضوعي</a:t>
            </a:r>
            <a:endParaRPr lang="fr-FR" sz="40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algn="r" rtl="1" eaLnBrk="1" hangingPunct="1">
              <a:lnSpc>
                <a:spcPct val="90000"/>
              </a:lnSpc>
              <a:spcBef>
                <a:spcPct val="20000"/>
              </a:spcBef>
              <a:buClr>
                <a:schemeClr val="tx2"/>
              </a:buClr>
            </a:pPr>
            <a:r>
              <a:rPr lang="ar-EG" sz="2400" b="1" dirty="0" smtClean="0">
                <a:solidFill>
                  <a:schemeClr val="tx2"/>
                </a:solidFill>
                <a:cs typeface="Arial" charset="0"/>
              </a:rPr>
              <a:t>العناصر</a:t>
            </a:r>
            <a:endParaRPr lang="en-US" sz="2800" b="1" dirty="0" smtClean="0">
              <a:solidFill>
                <a:schemeClr val="tx2"/>
              </a:solidFill>
              <a:cs typeface="Arial" charset="0"/>
            </a:endParaRPr>
          </a:p>
          <a:p>
            <a:pPr marL="457200" indent="-457200" algn="r" rtl="1" eaLnBrk="1" hangingPunct="1">
              <a:lnSpc>
                <a:spcPct val="90000"/>
              </a:lnSpc>
              <a:spcBef>
                <a:spcPct val="20000"/>
              </a:spcBef>
              <a:buClr>
                <a:schemeClr val="tx2"/>
              </a:buClr>
              <a:buFont typeface="Arial" panose="020B0604020202020204" pitchFamily="34" charset="0"/>
              <a:buChar char="•"/>
            </a:pPr>
            <a:r>
              <a:rPr lang="ar-EG" sz="2200" dirty="0" smtClean="0">
                <a:cs typeface="Arial" charset="0"/>
              </a:rPr>
              <a:t>عبء غير مناسب</a:t>
            </a:r>
            <a:endParaRPr lang="en-US" sz="2200" dirty="0" smtClean="0">
              <a:cs typeface="Arial" charset="0"/>
            </a:endParaRPr>
          </a:p>
          <a:p>
            <a:pPr algn="r" rtl="1" eaLnBrk="1" hangingPunct="1">
              <a:lnSpc>
                <a:spcPct val="90000"/>
              </a:lnSpc>
              <a:spcBef>
                <a:spcPct val="20000"/>
              </a:spcBef>
              <a:buClr>
                <a:schemeClr val="tx2"/>
              </a:buClr>
            </a:pPr>
            <a:endParaRPr lang="en-US" sz="2200" dirty="0">
              <a:cs typeface="Arial" charset="0"/>
            </a:endParaRPr>
          </a:p>
          <a:p>
            <a:pPr marL="457200" indent="-457200" algn="r" rtl="1" eaLnBrk="1" hangingPunct="1">
              <a:lnSpc>
                <a:spcPct val="90000"/>
              </a:lnSpc>
              <a:spcBef>
                <a:spcPct val="20000"/>
              </a:spcBef>
              <a:buClr>
                <a:schemeClr val="tx2"/>
              </a:buClr>
              <a:buFont typeface="Arial" panose="020B0604020202020204" pitchFamily="34" charset="0"/>
              <a:buChar char="•"/>
            </a:pPr>
            <a:r>
              <a:rPr lang="ar-EG" sz="2200" dirty="0" smtClean="0">
                <a:cs typeface="Arial" charset="0"/>
              </a:rPr>
              <a:t>حوار تفاعلي</a:t>
            </a:r>
            <a:endParaRPr lang="en-US" sz="2200" dirty="0" smtClean="0">
              <a:cs typeface="Arial" charset="0"/>
            </a:endParaRPr>
          </a:p>
          <a:p>
            <a:pPr algn="r" rtl="1" eaLnBrk="1" hangingPunct="1">
              <a:lnSpc>
                <a:spcPct val="90000"/>
              </a:lnSpc>
              <a:spcBef>
                <a:spcPct val="20000"/>
              </a:spcBef>
              <a:buClr>
                <a:schemeClr val="tx2"/>
              </a:buClr>
            </a:pPr>
            <a:endParaRPr lang="en-US" sz="2200" dirty="0">
              <a:cs typeface="Arial" charset="0"/>
            </a:endParaRPr>
          </a:p>
          <a:p>
            <a:pPr marL="457200" indent="-457200" algn="r" rtl="1" eaLnBrk="1" hangingPunct="1">
              <a:lnSpc>
                <a:spcPct val="90000"/>
              </a:lnSpc>
              <a:spcBef>
                <a:spcPct val="20000"/>
              </a:spcBef>
              <a:buClr>
                <a:schemeClr val="tx2"/>
              </a:buClr>
              <a:buFont typeface="Arial" panose="020B0604020202020204" pitchFamily="34" charset="0"/>
              <a:buChar char="•"/>
            </a:pPr>
            <a:r>
              <a:rPr lang="ar-EG" sz="2200" dirty="0" smtClean="0">
                <a:cs typeface="Arial" charset="0"/>
              </a:rPr>
              <a:t>تبرير موضوعي </a:t>
            </a:r>
            <a:endParaRPr lang="en-US" sz="2200" dirty="0" smtClean="0">
              <a:cs typeface="Arial" charset="0"/>
            </a:endParaRPr>
          </a:p>
          <a:p>
            <a:pPr marL="1200150" lvl="1" indent="-457200" algn="r" rtl="1" eaLnBrk="1" hangingPunct="1">
              <a:lnSpc>
                <a:spcPct val="90000"/>
              </a:lnSpc>
              <a:spcBef>
                <a:spcPct val="20000"/>
              </a:spcBef>
              <a:buClr>
                <a:schemeClr val="tx2"/>
              </a:buClr>
              <a:buFont typeface="Arial" panose="020B0604020202020204" pitchFamily="34" charset="0"/>
              <a:buChar char="•"/>
            </a:pPr>
            <a:r>
              <a:rPr lang="ar-EG" sz="2200" dirty="0" smtClean="0">
                <a:cs typeface="Arial" charset="0"/>
              </a:rPr>
              <a:t>الأهمية </a:t>
            </a:r>
            <a:endParaRPr lang="en-US" sz="2200" dirty="0" smtClean="0">
              <a:cs typeface="Arial" charset="0"/>
            </a:endParaRPr>
          </a:p>
          <a:p>
            <a:pPr marL="1200150" lvl="1" indent="-457200" algn="r" rtl="1" eaLnBrk="1" hangingPunct="1">
              <a:lnSpc>
                <a:spcPct val="90000"/>
              </a:lnSpc>
              <a:spcBef>
                <a:spcPct val="20000"/>
              </a:spcBef>
              <a:buClr>
                <a:schemeClr val="tx2"/>
              </a:buClr>
              <a:buFont typeface="Arial" panose="020B0604020202020204" pitchFamily="34" charset="0"/>
              <a:buChar char="•"/>
            </a:pPr>
            <a:r>
              <a:rPr lang="ar-EG" sz="2200" dirty="0" smtClean="0">
                <a:cs typeface="Arial" charset="0"/>
              </a:rPr>
              <a:t>النسبية</a:t>
            </a:r>
            <a:endParaRPr lang="en-US" sz="2200" dirty="0" smtClean="0">
              <a:cs typeface="Arial" charset="0"/>
            </a:endParaRPr>
          </a:p>
          <a:p>
            <a:pPr marL="1200150" lvl="1" indent="-457200" algn="r" rtl="1" eaLnBrk="1" hangingPunct="1">
              <a:lnSpc>
                <a:spcPct val="90000"/>
              </a:lnSpc>
              <a:spcBef>
                <a:spcPct val="20000"/>
              </a:spcBef>
              <a:buClr>
                <a:schemeClr val="tx2"/>
              </a:buClr>
              <a:buFont typeface="Arial" panose="020B0604020202020204" pitchFamily="34" charset="0"/>
              <a:buChar char="•"/>
            </a:pPr>
            <a:r>
              <a:rPr lang="ar-EG" sz="2200" dirty="0" smtClean="0">
                <a:cs typeface="Arial" charset="0"/>
              </a:rPr>
              <a:t>الاحتمال</a:t>
            </a:r>
            <a:endParaRPr lang="en-US" sz="2200" dirty="0" smtClean="0">
              <a:cs typeface="Arial" charset="0"/>
            </a:endParaRPr>
          </a:p>
          <a:p>
            <a:pPr marL="1200150" lvl="1" indent="-457200" algn="r" rtl="1" eaLnBrk="1" hangingPunct="1">
              <a:lnSpc>
                <a:spcPct val="90000"/>
              </a:lnSpc>
              <a:spcBef>
                <a:spcPct val="20000"/>
              </a:spcBef>
              <a:buClr>
                <a:schemeClr val="tx2"/>
              </a:buClr>
              <a:buFont typeface="Arial" panose="020B0604020202020204" pitchFamily="34" charset="0"/>
              <a:buChar char="•"/>
            </a:pPr>
            <a:r>
              <a:rPr lang="ar-EG" sz="2200" dirty="0" smtClean="0">
                <a:cs typeface="Arial" charset="0"/>
              </a:rPr>
              <a:t>الجدوى المالية</a:t>
            </a:r>
            <a:endParaRPr lang="en-US" sz="2200" dirty="0" smtClean="0">
              <a:cs typeface="Arial" charset="0"/>
            </a:endParaRPr>
          </a:p>
          <a:p>
            <a:pPr marL="1200150" lvl="1" indent="-457200" algn="r" rtl="1" eaLnBrk="1" hangingPunct="1">
              <a:lnSpc>
                <a:spcPct val="90000"/>
              </a:lnSpc>
              <a:spcBef>
                <a:spcPct val="20000"/>
              </a:spcBef>
              <a:buClr>
                <a:schemeClr val="tx2"/>
              </a:buClr>
              <a:buFont typeface="Arial" panose="020B0604020202020204" pitchFamily="34" charset="0"/>
              <a:buChar char="•"/>
            </a:pPr>
            <a:r>
              <a:rPr lang="ar-EG" sz="2200" dirty="0" smtClean="0">
                <a:cs typeface="Arial" charset="0"/>
              </a:rPr>
              <a:t>الجدوى الاقتصادية</a:t>
            </a:r>
            <a:endParaRPr lang="en-US" sz="2200" dirty="0" smtClean="0">
              <a:cs typeface="Arial" charset="0"/>
            </a:endParaRPr>
          </a:p>
          <a:p>
            <a:pPr marL="1200150" lvl="1" indent="-457200" eaLnBrk="1" hangingPunct="1">
              <a:lnSpc>
                <a:spcPct val="90000"/>
              </a:lnSpc>
              <a:spcBef>
                <a:spcPct val="20000"/>
              </a:spcBef>
              <a:buClr>
                <a:schemeClr val="tx2"/>
              </a:buClr>
              <a:buFont typeface="Arial" panose="020B0604020202020204" pitchFamily="34" charset="0"/>
              <a:buChar char="•"/>
            </a:pPr>
            <a:endParaRPr lang="en-US" sz="2200" dirty="0" smtClean="0">
              <a:cs typeface="Arial" charset="0"/>
            </a:endParaRPr>
          </a:p>
          <a:p>
            <a:pPr eaLnBrk="1" hangingPunct="1">
              <a:lnSpc>
                <a:spcPct val="90000"/>
              </a:lnSpc>
              <a:spcBef>
                <a:spcPct val="20000"/>
              </a:spcBef>
              <a:buClr>
                <a:schemeClr val="tx2"/>
              </a:buClr>
            </a:pPr>
            <a:endParaRPr lang="en-US" sz="2200" dirty="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extLst>
      <p:ext uri="{BB962C8B-B14F-4D97-AF65-F5344CB8AC3E}">
        <p14:creationId xmlns:p14="http://schemas.microsoft.com/office/powerpoint/2010/main" val="25588392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90525" y="274638"/>
            <a:ext cx="8485188" cy="1090612"/>
          </a:xfrm>
        </p:spPr>
        <p:txBody>
          <a:bodyPr/>
          <a:lstStyle/>
          <a:p>
            <a:pPr algn="ctr" rtl="1" eaLnBrk="1" hangingPunct="1"/>
            <a:r>
              <a:rPr lang="ar-SA" sz="3600" dirty="0" smtClean="0">
                <a:latin typeface="Arial" charset="0"/>
                <a:ea typeface="ＭＳ Ｐゴシック" pitchFamily="34" charset="-128"/>
                <a:cs typeface="Arial" charset="0"/>
              </a:rPr>
              <a:t>الترتيبات </a:t>
            </a:r>
            <a:r>
              <a:rPr lang="ar-SA" sz="3600" dirty="0" err="1" smtClean="0">
                <a:latin typeface="Arial" charset="0"/>
                <a:ea typeface="ＭＳ Ｐゴシック" pitchFamily="34" charset="-128"/>
                <a:cs typeface="Arial" charset="0"/>
              </a:rPr>
              <a:t>التيسيرية</a:t>
            </a:r>
            <a:r>
              <a:rPr lang="ar-SA" sz="3600" dirty="0" smtClean="0">
                <a:latin typeface="Arial" charset="0"/>
                <a:ea typeface="ＭＳ Ｐゴシック" pitchFamily="34" charset="-128"/>
                <a:cs typeface="Arial" charset="0"/>
              </a:rPr>
              <a:t> المعقولة</a:t>
            </a:r>
            <a:r>
              <a:rPr lang="fr-FR" sz="3600" dirty="0" smtClean="0">
                <a:latin typeface="Arial" charset="0"/>
                <a:ea typeface="ＭＳ Ｐゴシック" pitchFamily="34" charset="-128"/>
                <a:cs typeface="Arial" charset="0"/>
              </a:rPr>
              <a:t/>
            </a:r>
            <a:br>
              <a:rPr lang="fr-FR" sz="3600" dirty="0" smtClean="0">
                <a:latin typeface="Arial" charset="0"/>
                <a:ea typeface="ＭＳ Ｐゴシック" pitchFamily="34" charset="-128"/>
                <a:cs typeface="Arial" charset="0"/>
              </a:rPr>
            </a:br>
            <a:r>
              <a:rPr lang="ar-SA" sz="2400" dirty="0" smtClean="0">
                <a:cs typeface="Arial" charset="0"/>
              </a:rPr>
              <a:t>عبء غير متناسب</a:t>
            </a:r>
            <a:endParaRPr lang="fr-FR" sz="3600" dirty="0" smtClean="0">
              <a:latin typeface="Arial" charset="0"/>
              <a:ea typeface="ＭＳ Ｐゴシック" pitchFamily="34" charset="-128"/>
              <a:cs typeface="Arial" charset="0"/>
            </a:endParaRPr>
          </a:p>
        </p:txBody>
      </p:sp>
      <p:sp>
        <p:nvSpPr>
          <p:cNvPr id="10243" name="Content Placeholder 2"/>
          <p:cNvSpPr txBox="1">
            <a:spLocks/>
          </p:cNvSpPr>
          <p:nvPr/>
        </p:nvSpPr>
        <p:spPr bwMode="auto">
          <a:xfrm>
            <a:off x="1016000" y="1563688"/>
            <a:ext cx="7056438" cy="407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lnSpc>
                <a:spcPct val="90000"/>
              </a:lnSpc>
              <a:spcBef>
                <a:spcPct val="20000"/>
              </a:spcBef>
              <a:buClr>
                <a:schemeClr val="tx2"/>
              </a:buClr>
            </a:pPr>
            <a:endParaRPr lang="en-US" sz="3600" b="1" dirty="0">
              <a:solidFill>
                <a:schemeClr val="tx2"/>
              </a:solidFill>
              <a:cs typeface="Arial" charset="0"/>
            </a:endParaRPr>
          </a:p>
          <a:p>
            <a:pPr marL="457200" indent="-457200" algn="r" rtl="1" eaLnBrk="1" hangingPunct="1">
              <a:lnSpc>
                <a:spcPct val="90000"/>
              </a:lnSpc>
              <a:spcBef>
                <a:spcPct val="20000"/>
              </a:spcBef>
              <a:buClr>
                <a:schemeClr val="tx2"/>
              </a:buClr>
              <a:buFont typeface="Arial" panose="020B0604020202020204" pitchFamily="34" charset="0"/>
              <a:buChar char="•"/>
            </a:pPr>
            <a:r>
              <a:rPr lang="ar-SA" sz="2200" dirty="0" smtClean="0">
                <a:cs typeface="Arial" charset="0"/>
              </a:rPr>
              <a:t>يجب توجيه طلب الترتيبات إلى صاحب الواجب</a:t>
            </a:r>
          </a:p>
          <a:p>
            <a:pPr marL="457200" indent="-457200" algn="r" rtl="1" eaLnBrk="1" hangingPunct="1">
              <a:lnSpc>
                <a:spcPct val="90000"/>
              </a:lnSpc>
              <a:spcBef>
                <a:spcPct val="20000"/>
              </a:spcBef>
              <a:buClr>
                <a:schemeClr val="tx2"/>
              </a:buClr>
              <a:buFont typeface="Arial" panose="020B0604020202020204" pitchFamily="34" charset="0"/>
              <a:buChar char="•"/>
            </a:pPr>
            <a:endParaRPr lang="en-US" sz="2200" dirty="0">
              <a:cs typeface="Arial" charset="0"/>
            </a:endParaRPr>
          </a:p>
          <a:p>
            <a:pPr marL="457200" indent="-457200" algn="r" rtl="1" eaLnBrk="1" hangingPunct="1">
              <a:lnSpc>
                <a:spcPct val="90000"/>
              </a:lnSpc>
              <a:spcBef>
                <a:spcPct val="20000"/>
              </a:spcBef>
              <a:buClr>
                <a:schemeClr val="tx2"/>
              </a:buClr>
              <a:buFont typeface="Arial" panose="020B0604020202020204" pitchFamily="34" charset="0"/>
              <a:buChar char="•"/>
            </a:pPr>
            <a:r>
              <a:rPr lang="ar-SA" sz="2200" dirty="0" smtClean="0">
                <a:cs typeface="Arial" charset="0"/>
              </a:rPr>
              <a:t>ينبغي تحديد الالتزام في القانون أو اللوائح</a:t>
            </a:r>
            <a:endParaRPr lang="en-US" sz="2200" dirty="0">
              <a:cs typeface="Arial" charset="0"/>
            </a:endParaRPr>
          </a:p>
          <a:p>
            <a:pPr marL="457200" indent="-457200" algn="r" rtl="1" eaLnBrk="1" hangingPunct="1">
              <a:lnSpc>
                <a:spcPct val="90000"/>
              </a:lnSpc>
              <a:spcBef>
                <a:spcPct val="20000"/>
              </a:spcBef>
              <a:buClr>
                <a:schemeClr val="tx2"/>
              </a:buClr>
              <a:buFont typeface="Arial" panose="020B0604020202020204" pitchFamily="34" charset="0"/>
              <a:buChar char="•"/>
            </a:pPr>
            <a:endParaRPr lang="en-US" sz="2200" dirty="0" smtClean="0">
              <a:cs typeface="Arial" charset="0"/>
            </a:endParaRPr>
          </a:p>
          <a:p>
            <a:pPr marL="457200" indent="-457200" algn="r" rtl="1" eaLnBrk="1" hangingPunct="1">
              <a:lnSpc>
                <a:spcPts val="2800"/>
              </a:lnSpc>
              <a:spcBef>
                <a:spcPct val="20000"/>
              </a:spcBef>
              <a:buClr>
                <a:schemeClr val="tx2"/>
              </a:buClr>
              <a:buFont typeface="Arial" panose="020B0604020202020204" pitchFamily="34" charset="0"/>
              <a:buChar char="•"/>
            </a:pPr>
            <a:r>
              <a:rPr lang="ar-SA" sz="2200" dirty="0" smtClean="0">
                <a:cs typeface="Arial" charset="0"/>
              </a:rPr>
              <a:t>ينبغي أن تعيِّن القوانين أو اللوائح صاحب الواجب من أجل تجنب وضع هذا العبء على صاحب الحق</a:t>
            </a:r>
            <a:endParaRPr lang="en-US" sz="2200" dirty="0" smtClean="0">
              <a:cs typeface="Arial" charset="0"/>
            </a:endParaRPr>
          </a:p>
          <a:p>
            <a:pPr eaLnBrk="1" hangingPunct="1">
              <a:lnSpc>
                <a:spcPct val="90000"/>
              </a:lnSpc>
              <a:spcBef>
                <a:spcPct val="20000"/>
              </a:spcBef>
              <a:buClr>
                <a:schemeClr val="tx2"/>
              </a:buClr>
            </a:pPr>
            <a:endParaRPr lang="en-US" sz="2200" dirty="0" smtClean="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0" i="0" u="none" strike="noStrike" kern="0" cap="none" spc="0" normalizeH="0" baseline="0" noProof="0" dirty="0">
                <a:ln>
                  <a:noFill/>
                </a:ln>
                <a:solidFill>
                  <a:srgbClr val="006FB7"/>
                </a:solidFill>
                <a:effectLst/>
                <a:uLnTx/>
                <a:uFillTx/>
                <a:latin typeface="Arial" pitchFamily="34" charset="0"/>
                <a:cs typeface="Arial" pitchFamily="34" charset="0"/>
              </a:rPr>
              <a:t>الأمم المتحدة</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400" b="1" i="0" u="none" strike="noStrike" kern="0" cap="none" spc="0" normalizeH="0" baseline="0" noProof="0" dirty="0">
                <a:ln>
                  <a:noFill/>
                </a:ln>
                <a:solidFill>
                  <a:srgbClr val="006FB7"/>
                </a:solidFill>
                <a:effectLst/>
                <a:uLnTx/>
                <a:uFillTx/>
                <a:latin typeface="Arial" pitchFamily="34" charset="0"/>
                <a:cs typeface="Arial" pitchFamily="34" charset="0"/>
              </a:rPr>
              <a:t>حقوق الإنسان</a:t>
            </a:r>
          </a:p>
          <a:p>
            <a:pPr marL="0" marR="0" lvl="0" indent="0" algn="l"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dirty="0">
                <a:ln>
                  <a:noFill/>
                </a:ln>
                <a:solidFill>
                  <a:srgbClr val="006FB7"/>
                </a:solidFill>
                <a:effectLst/>
                <a:uLnTx/>
                <a:uFillTx/>
                <a:latin typeface="Arial" pitchFamily="34" charset="0"/>
                <a:cs typeface="Arial" pitchFamily="34" charset="0"/>
              </a:rPr>
              <a:t>مكتب المفوض السامي</a:t>
            </a:r>
            <a:endParaRPr kumimoji="0" lang="en-US" sz="1200" b="0" i="0" u="none" strike="noStrike" kern="0" cap="none" spc="0" normalizeH="0" baseline="0" noProof="0" dirty="0">
              <a:ln>
                <a:noFill/>
              </a:ln>
              <a:solidFill>
                <a:srgbClr val="006FB7"/>
              </a:solidFill>
              <a:effectLst/>
              <a:uLnTx/>
              <a:uFillTx/>
              <a:latin typeface="Arial" pitchFamily="34" charset="0"/>
              <a:cs typeface="Arial" pitchFamily="34" charset="0"/>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marL="0" marR="0" lvl="0" indent="0" algn="ctr" defTabSz="914400" eaLnBrk="1" fontAlgn="auto" latinLnBrk="0" hangingPunct="1">
              <a:lnSpc>
                <a:spcPct val="100000"/>
              </a:lnSpc>
              <a:spcBef>
                <a:spcPct val="10000"/>
              </a:spcBef>
              <a:spcAft>
                <a:spcPts val="0"/>
              </a:spcAft>
              <a:buClrTx/>
              <a:buSzTx/>
              <a:buFontTx/>
              <a:buNone/>
              <a:tabLst/>
              <a:defRPr/>
            </a:pPr>
            <a:r>
              <a:rPr kumimoji="0" lang="ar-EG" sz="1200" b="0" i="0" u="none" strike="noStrike" kern="0" cap="none" spc="0" normalizeH="0" baseline="0" noProof="0">
                <a:ln>
                  <a:noFill/>
                </a:ln>
                <a:solidFill>
                  <a:srgbClr val="006FB7"/>
                </a:solidFill>
                <a:effectLst/>
                <a:uLnTx/>
                <a:uFillTx/>
                <a:latin typeface="Arial" pitchFamily="34" charset="0"/>
                <a:cs typeface="Arial" pitchFamily="34" charset="0"/>
              </a:rPr>
              <a:t>الأمم المتحدة</a:t>
            </a:r>
            <a:endParaRPr kumimoji="0" lang="en-US" sz="1200" b="0" i="0" u="none" strike="noStrike" kern="0" cap="none" spc="0" normalizeH="0" baseline="0" noProof="0">
              <a:ln>
                <a:noFill/>
              </a:ln>
              <a:solidFill>
                <a:srgbClr val="006FB7"/>
              </a:solidFill>
              <a:effectLst/>
              <a:uLnTx/>
              <a:uFillTx/>
              <a:latin typeface="Arial" pitchFamily="34" charset="0"/>
              <a:cs typeface="Arial" pitchFamily="34" charset="0"/>
            </a:endParaRPr>
          </a:p>
        </p:txBody>
      </p:sp>
    </p:spTree>
    <p:extLst>
      <p:ext uri="{BB962C8B-B14F-4D97-AF65-F5344CB8AC3E}">
        <p14:creationId xmlns:p14="http://schemas.microsoft.com/office/powerpoint/2010/main" val="236053529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e 7">
      <a:dk1>
        <a:srgbClr val="333333"/>
      </a:dk1>
      <a:lt1>
        <a:sysClr val="window" lastClr="FFFFFF"/>
      </a:lt1>
      <a:dk2>
        <a:srgbClr val="006FB7"/>
      </a:dk2>
      <a:lt2>
        <a:srgbClr val="CCCCCC"/>
      </a:lt2>
      <a:accent1>
        <a:srgbClr val="006FB7"/>
      </a:accent1>
      <a:accent2>
        <a:srgbClr val="5693C9"/>
      </a:accent2>
      <a:accent3>
        <a:srgbClr val="F18E00"/>
      </a:accent3>
      <a:accent4>
        <a:srgbClr val="8C1713"/>
      </a:accent4>
      <a:accent5>
        <a:srgbClr val="7FBADF"/>
      </a:accent5>
      <a:accent6>
        <a:srgbClr val="C58781"/>
      </a:accent6>
      <a:hlink>
        <a:srgbClr val="006FB7"/>
      </a:hlink>
      <a:folHlink>
        <a:srgbClr val="5693C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RUTitle xmlns="b4e33e86-409b-44c1-8485-331954efb210" xsi:nil="true"/>
    <ARTitle xmlns="b4e33e86-409b-44c1-8485-331954efb210" xsi:nil="true"/>
    <FRTitle xmlns="b4e33e86-409b-44c1-8485-331954efb210" xsi:nil="true"/>
    <SPTitle xmlns="b4e33e86-409b-44c1-8485-331954efb210" xsi:nil="true"/>
    <Order1 xmlns="b4e33e86-409b-44c1-8485-331954efb210" xsi:nil="true"/>
    <CHTitle xmlns="b4e33e86-409b-44c1-8485-331954efb210" xsi:nil="true"/>
  </documentManagement>
</p:properties>
</file>

<file path=customXml/item4.xml><?xml version="1.0" encoding="utf-8"?>
<ct:contentTypeSchema xmlns:ct="http://schemas.microsoft.com/office/2006/metadata/contentType" xmlns:ma="http://schemas.microsoft.com/office/2006/metadata/properties/metaAttributes" ct:_="" ma:_="" ma:contentTypeName="Document" ma:contentTypeID="0x0101000653A45F6AB2A940B420808D23E0E2E1" ma:contentTypeVersion="5" ma:contentTypeDescription="Create a new document." ma:contentTypeScope="" ma:versionID="142e364888b41989145d572081f31d1f">
  <xsd:schema xmlns:xsd="http://www.w3.org/2001/XMLSchema" xmlns:p="http://schemas.microsoft.com/office/2006/metadata/properties" xmlns:ns1="http://schemas.microsoft.com/sharepoint/v3" xmlns:ns2="b4e33e86-409b-44c1-8485-331954efb210" targetNamespace="http://schemas.microsoft.com/office/2006/metadata/properties" ma:root="true" ma:fieldsID="ed10782b68b6d1f99810ca2f640db8ee" ns1:_="" ns2:_="">
    <xsd:import namespace="http://schemas.microsoft.com/sharepoint/v3"/>
    <xsd:import namespace="b4e33e86-409b-44c1-8485-331954efb210"/>
    <xsd:element name="properties">
      <xsd:complexType>
        <xsd:sequence>
          <xsd:element name="documentManagement">
            <xsd:complexType>
              <xsd:all>
                <xsd:element ref="ns2:FRTitle" minOccurs="0"/>
                <xsd:element ref="ns2:SPTitle" minOccurs="0"/>
                <xsd:element ref="ns2:ARTitle" minOccurs="0"/>
                <xsd:element ref="ns2:RUTitle" minOccurs="0"/>
                <xsd:element ref="ns2:CHTitle" minOccurs="0"/>
                <xsd:element ref="ns2:Order1" minOccurs="0"/>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internalName="PublishingStartDate">
      <xsd:simpleType>
        <xsd:restriction base="dms:Unknown"/>
      </xsd:simpleType>
    </xsd:element>
    <xsd:element name="PublishingExpirationDate" ma:index="9" nillable="true" ma:displayName="Scheduling End Date" ma:description="" ma:internalName="PublishingExpirationDate">
      <xsd:simpleType>
        <xsd:restriction base="dms:Unknown"/>
      </xsd:simpleType>
    </xsd:element>
  </xsd:schema>
  <xsd:schema xmlns:xsd="http://www.w3.org/2001/XMLSchema" xmlns:dms="http://schemas.microsoft.com/office/2006/documentManagement/types" targetNamespace="b4e33e86-409b-44c1-8485-331954efb210" elementFormDefault="qualified">
    <xsd:import namespace="http://schemas.microsoft.com/office/2006/documentManagement/types"/>
    <xsd:element name="FRTitle" ma:index="2" nillable="true" ma:displayName="FRTitle" ma:internalName="FRTitle">
      <xsd:simpleType>
        <xsd:restriction base="dms:Text">
          <xsd:maxLength value="255"/>
        </xsd:restriction>
      </xsd:simpleType>
    </xsd:element>
    <xsd:element name="SPTitle" ma:index="3" nillable="true" ma:displayName="SPTitle" ma:internalName="SPTitle">
      <xsd:simpleType>
        <xsd:restriction base="dms:Text">
          <xsd:maxLength value="255"/>
        </xsd:restriction>
      </xsd:simpleType>
    </xsd:element>
    <xsd:element name="ARTitle" ma:index="4" nillable="true" ma:displayName="ARTitle" ma:internalName="ARTitle">
      <xsd:simpleType>
        <xsd:restriction base="dms:Text">
          <xsd:maxLength value="255"/>
        </xsd:restriction>
      </xsd:simpleType>
    </xsd:element>
    <xsd:element name="RUTitle" ma:index="5" nillable="true" ma:displayName="RUTitle" ma:internalName="RUTitle">
      <xsd:simpleType>
        <xsd:restriction base="dms:Text">
          <xsd:maxLength value="255"/>
        </xsd:restriction>
      </xsd:simpleType>
    </xsd:element>
    <xsd:element name="CHTitle" ma:index="6" nillable="true" ma:displayName="CHTitle" ma:internalName="CHTitle">
      <xsd:simpleType>
        <xsd:restriction base="dms:Text">
          <xsd:maxLength value="255"/>
        </xsd:restriction>
      </xsd:simpleType>
    </xsd:element>
    <xsd:element name="Order1" ma:index="7" nillable="true" ma:displayName="OrderNbr" ma:decimals="0" ma:internalName="Order1" ma:percentage="FALSE">
      <xsd:simpleType>
        <xsd:restriction base="dms:Number"/>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3" ma:displayName="Content Type" ma:readOnly="tru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F8E1EA8F-47EC-4EB5-AF7F-28BA73081CB3}">
  <ds:schemaRefs>
    <ds:schemaRef ds:uri="http://schemas.microsoft.com/office/2006/metadata/longProperties"/>
  </ds:schemaRefs>
</ds:datastoreItem>
</file>

<file path=customXml/itemProps2.xml><?xml version="1.0" encoding="utf-8"?>
<ds:datastoreItem xmlns:ds="http://schemas.openxmlformats.org/officeDocument/2006/customXml" ds:itemID="{58BBA707-B4D5-4148-8120-CA27406FBE5D}">
  <ds:schemaRefs>
    <ds:schemaRef ds:uri="http://schemas.microsoft.com/sharepoint/v3/contenttype/forms"/>
  </ds:schemaRefs>
</ds:datastoreItem>
</file>

<file path=customXml/itemProps3.xml><?xml version="1.0" encoding="utf-8"?>
<ds:datastoreItem xmlns:ds="http://schemas.openxmlformats.org/officeDocument/2006/customXml" ds:itemID="{4B0021C1-1FC0-404B-98C8-4254CE025968}">
  <ds:schemaRefs>
    <ds:schemaRef ds:uri="http://purl.org/dc/elements/1.1/"/>
    <ds:schemaRef ds:uri="http://schemas.microsoft.com/office/2006/documentManagement/types"/>
    <ds:schemaRef ds:uri="http://purl.org/dc/terms/"/>
    <ds:schemaRef ds:uri="http://schemas.microsoft.com/office/2006/metadata/properties"/>
    <ds:schemaRef ds:uri="http://purl.org/dc/dcmitype/"/>
    <ds:schemaRef ds:uri="http://www.w3.org/XML/1998/namespace"/>
    <ds:schemaRef ds:uri="b4e33e86-409b-44c1-8485-331954efb210"/>
    <ds:schemaRef ds:uri="http://schemas.openxmlformats.org/package/2006/metadata/core-properties"/>
    <ds:schemaRef ds:uri="http://schemas.microsoft.com/sharepoint/v3"/>
    <ds:schemaRef ds:uri="http://schemas.microsoft.com/office/infopath/2007/PartnerControls"/>
  </ds:schemaRefs>
</ds:datastoreItem>
</file>

<file path=customXml/itemProps4.xml><?xml version="1.0" encoding="utf-8"?>
<ds:datastoreItem xmlns:ds="http://schemas.openxmlformats.org/officeDocument/2006/customXml" ds:itemID="{B43666A0-7D88-4294-A2D0-7C38B76FCF2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b4e33e86-409b-44c1-8485-331954efb210"/>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3636</TotalTime>
  <Words>1390</Words>
  <Application>Microsoft Office PowerPoint</Application>
  <PresentationFormat>On-screen Show (4:3)</PresentationFormat>
  <Paragraphs>303</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Thème Office</vt:lpstr>
      <vt:lpstr>التمييز على أساس الإعاقة</vt:lpstr>
      <vt:lpstr>PowerPoint Presentation</vt:lpstr>
      <vt:lpstr>التفكير حول موضوع التمييز</vt:lpstr>
      <vt:lpstr>أشكال التمييز</vt:lpstr>
      <vt:lpstr>التمييز على أساس الإعاقة</vt:lpstr>
      <vt:lpstr>الترتيبات التيسيرية المعقولة</vt:lpstr>
      <vt:lpstr>الترتيبات التيسيرية المعقولة</vt:lpstr>
      <vt:lpstr>الترتيبات التيسير المعقولة اختبار المعقولية الموضوعي</vt:lpstr>
      <vt:lpstr>الترتيبات التيسيرية المعقولة عبء غير متناسب</vt:lpstr>
      <vt:lpstr>الترتيبات التيسيرية المعقولة الحوار التفاعلي</vt:lpstr>
      <vt:lpstr>الترتيبات التيسيرية المعقولة التبرير الموضوعي </vt:lpstr>
      <vt:lpstr>الترتيبات التيسيرية المعقولة التبرير الموضوعي</vt:lpstr>
      <vt:lpstr>الترتيبات التيسيرية المعقولة التبرير الموضوعي </vt:lpstr>
      <vt:lpstr>التيسيرات التيسيرية المعقولة التبرير الموضوعي</vt:lpstr>
      <vt:lpstr>الترتيبات التيسيرية المعقولة التبرير الموضوعي</vt:lpstr>
      <vt:lpstr>الترتيبات التيسيرية المعقولة التبرير الموضوعي</vt:lpstr>
      <vt:lpstr>التمييز على أساس الإعاقة</vt:lpstr>
      <vt:lpstr>التدابير المحدَّدة</vt:lpstr>
      <vt:lpstr>من المسؤول</vt:lpstr>
      <vt:lpstr>المصادر</vt:lpstr>
    </vt:vector>
  </TitlesOfParts>
  <Company>Eddy Hill Design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Eddy Hill</dc:creator>
  <cp:lastModifiedBy>abeer el-khuraisha</cp:lastModifiedBy>
  <cp:revision>229</cp:revision>
  <cp:lastPrinted>2015-08-26T14:02:23Z</cp:lastPrinted>
  <dcterms:created xsi:type="dcterms:W3CDTF">2010-05-19T14:44:31Z</dcterms:created>
  <dcterms:modified xsi:type="dcterms:W3CDTF">2015-09-29T13:01:31Z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David McCreery</vt:lpwstr>
  </property>
  <property fmtid="{D5CDD505-2E9C-101B-9397-08002B2CF9AE}" pid="3" name="xd_Signature">
    <vt:lpwstr/>
  </property>
  <property fmtid="{D5CDD505-2E9C-101B-9397-08002B2CF9AE}" pid="4" name="display_urn:schemas-microsoft-com:office:office#Author">
    <vt:lpwstr>David McCreery</vt:lpwstr>
  </property>
  <property fmtid="{D5CDD505-2E9C-101B-9397-08002B2CF9AE}" pid="5" name="TemplateUrl">
    <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ContentTypeId">
    <vt:lpwstr>0x0101000653A45F6AB2A940B420808D23E0E2E1</vt:lpwstr>
  </property>
</Properties>
</file>